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4"/>
  </p:notesMasterIdLst>
  <p:sldIdLst>
    <p:sldId id="256" r:id="rId3"/>
    <p:sldId id="257" r:id="rId4"/>
    <p:sldId id="260" r:id="rId5"/>
    <p:sldId id="259" r:id="rId6"/>
    <p:sldId id="261" r:id="rId7"/>
    <p:sldId id="266" r:id="rId8"/>
    <p:sldId id="267" r:id="rId9"/>
    <p:sldId id="268" r:id="rId10"/>
    <p:sldId id="262" r:id="rId11"/>
    <p:sldId id="263" r:id="rId12"/>
    <p:sldId id="264" r:id="rId13"/>
    <p:sldId id="265" r:id="rId14"/>
    <p:sldId id="269" r:id="rId15"/>
    <p:sldId id="270" r:id="rId16"/>
    <p:sldId id="271" r:id="rId17"/>
    <p:sldId id="273" r:id="rId18"/>
    <p:sldId id="277" r:id="rId19"/>
    <p:sldId id="279" r:id="rId20"/>
    <p:sldId id="283" r:id="rId21"/>
    <p:sldId id="281" r:id="rId22"/>
    <p:sldId id="28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7E99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80" d="100"/>
          <a:sy n="80" d="100"/>
        </p:scale>
        <p:origin x="58" y="4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png>
</file>

<file path=ppt/media/image2.png>
</file>

<file path=ppt/media/image3.jpg>
</file>

<file path=ppt/media/image4.png>
</file>

<file path=ppt/media/image5.jpg>
</file>

<file path=ppt/media/image6.gi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879306-9E5B-4EC6-B646-4939D3832B02}" type="datetimeFigureOut">
              <a:rPr lang="en-IN" smtClean="0"/>
              <a:t>06-04-2021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C074CF-F445-418D-8C53-BFB8900EB57A}" type="slidenum">
              <a:rPr lang="en-IN" smtClean="0"/>
              <a:t>‹#›</a:t>
            </a:fld>
            <a:endParaRPr lang="en-IN"/>
          </a:p>
        </p:txBody>
      </p:sp>
    </p:spTree>
    <p:extLst>
      <p:ext uri="{BB962C8B-B14F-4D97-AF65-F5344CB8AC3E}">
        <p14:creationId xmlns:p14="http://schemas.microsoft.com/office/powerpoint/2010/main" val="17439920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iscussions.codepath.com/"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discussions.codepath.com/profile/leaderboards"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4e490d9b4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4e490d9b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Play this video in class to give students an overview of what’s going on in unit 1</a:t>
            </a:r>
            <a:endParaRPr b="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4c1407d502_0_1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4c1407d502_0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endParaRPr b="1"/>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4d828bcf24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4d828bcf24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4c1407d502_0_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4c1407d502_0_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a:p>
          <a:p>
            <a:pPr marL="457200" marR="0" lvl="0" indent="-298450" algn="l" rtl="0">
              <a:lnSpc>
                <a:spcPct val="100000"/>
              </a:lnSpc>
              <a:spcBef>
                <a:spcPts val="0"/>
              </a:spcBef>
              <a:spcAft>
                <a:spcPts val="0"/>
              </a:spcAft>
              <a:buClr>
                <a:srgbClr val="000000"/>
              </a:buClr>
              <a:buSzPts val="1100"/>
              <a:buFont typeface="Arial"/>
              <a:buAutoNum type="arabicPeriod"/>
            </a:pPr>
            <a:r>
              <a:rPr lang="en"/>
              <a:t>This unit has 2 main parts</a:t>
            </a:r>
            <a:endParaRPr/>
          </a:p>
          <a:p>
            <a:pPr marL="914400" marR="0" lvl="1" indent="-298450" algn="l" rtl="0">
              <a:lnSpc>
                <a:spcPct val="100000"/>
              </a:lnSpc>
              <a:spcBef>
                <a:spcPts val="0"/>
              </a:spcBef>
              <a:spcAft>
                <a:spcPts val="0"/>
              </a:spcAft>
              <a:buSzPts val="1100"/>
              <a:buAutoNum type="alphaLcPeriod"/>
            </a:pPr>
            <a:r>
              <a:rPr lang="en"/>
              <a:t>A lab portion which uses Security Shepherd Platform</a:t>
            </a:r>
            <a:endParaRPr/>
          </a:p>
          <a:p>
            <a:pPr marL="914400" marR="0" lvl="1" indent="-298450" algn="l" rtl="0">
              <a:lnSpc>
                <a:spcPct val="100000"/>
              </a:lnSpc>
              <a:spcBef>
                <a:spcPts val="0"/>
              </a:spcBef>
              <a:spcAft>
                <a:spcPts val="0"/>
              </a:spcAft>
              <a:buSzPts val="1100"/>
              <a:buAutoNum type="alphaLcPeriod"/>
            </a:pPr>
            <a:r>
              <a:rPr lang="en"/>
              <a:t>An Assignment portion which uses the CTF Platform (Capture the Flag)</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4c1407d502_0_1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4c1407d502_0_1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
              <a:t>Check the course portal for the posted deadlines for lab and assignments, </a:t>
            </a:r>
            <a:endParaRPr/>
          </a:p>
          <a:p>
            <a:pPr marL="457200" lvl="0" indent="-298450" algn="l" rtl="0">
              <a:spcBef>
                <a:spcPts val="0"/>
              </a:spcBef>
              <a:spcAft>
                <a:spcPts val="0"/>
              </a:spcAft>
              <a:buSzPts val="1100"/>
              <a:buAutoNum type="arabicPeriod"/>
            </a:pPr>
            <a:r>
              <a:rPr lang="en"/>
              <a:t>You can also remember it as midnight before the next week’s first session. </a:t>
            </a:r>
            <a:endParaRPr/>
          </a:p>
          <a:p>
            <a:pPr marL="457200" lvl="0" indent="-298450" algn="l" rtl="0">
              <a:spcBef>
                <a:spcPts val="0"/>
              </a:spcBef>
              <a:spcAft>
                <a:spcPts val="0"/>
              </a:spcAft>
              <a:buSzPts val="1100"/>
              <a:buAutoNum type="arabicPeriod"/>
            </a:pPr>
            <a:r>
              <a:rPr lang="en"/>
              <a:t>Remember, each unit has at least 1 deliverable, this unit it’s 1x lab (Security Shepherd) and 1x assignment (CTF)</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4c1407d502_0_12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4c1407d502_0_1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1625" algn="l" rtl="0">
              <a:lnSpc>
                <a:spcPct val="115000"/>
              </a:lnSpc>
              <a:spcBef>
                <a:spcPts val="1100"/>
              </a:spcBef>
              <a:spcAft>
                <a:spcPts val="0"/>
              </a:spcAft>
              <a:buClr>
                <a:srgbClr val="333333"/>
              </a:buClr>
              <a:buSzPts val="1150"/>
              <a:buFont typeface="Helvetica Neue"/>
              <a:buAutoNum type="arabicPeriod"/>
            </a:pPr>
            <a:r>
              <a:rPr lang="en" sz="1150" b="1" u="sng">
                <a:solidFill>
                  <a:srgbClr val="337AB7"/>
                </a:solid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Visit the Discussions Forum</a:t>
            </a:r>
            <a:r>
              <a:rPr lang="en" sz="1150">
                <a:solidFill>
                  <a:srgbClr val="333333"/>
                </a:solidFill>
                <a:latin typeface="Helvetica Neue"/>
                <a:ea typeface="Helvetica Neue"/>
                <a:cs typeface="Helvetica Neue"/>
                <a:sym typeface="Helvetica Neue"/>
              </a:rPr>
              <a:t> anytime you have a question, bug, crash, curiosity or anything else related to coursework. ☝️ Just click the link in the blue box at the top of the Course Portal.</a:t>
            </a:r>
            <a:endParaRPr sz="1150">
              <a:solidFill>
                <a:srgbClr val="333333"/>
              </a:solidFill>
              <a:latin typeface="Helvetica Neue"/>
              <a:ea typeface="Helvetica Neue"/>
              <a:cs typeface="Helvetica Neue"/>
              <a:sym typeface="Helvetica Neue"/>
            </a:endParaRPr>
          </a:p>
          <a:p>
            <a:pPr marL="457200" lvl="0" indent="-301625" algn="l" rtl="0">
              <a:lnSpc>
                <a:spcPct val="115000"/>
              </a:lnSpc>
              <a:spcBef>
                <a:spcPts val="0"/>
              </a:spcBef>
              <a:spcAft>
                <a:spcPts val="0"/>
              </a:spcAft>
              <a:buClr>
                <a:srgbClr val="333333"/>
              </a:buClr>
              <a:buSzPts val="1150"/>
              <a:buFont typeface="Helvetica Neue"/>
              <a:buAutoNum type="arabicPeriod"/>
            </a:pPr>
            <a:r>
              <a:rPr lang="en" sz="1150" b="1">
                <a:solidFill>
                  <a:srgbClr val="333333"/>
                </a:solidFill>
                <a:latin typeface="Helvetica Neue"/>
                <a:ea typeface="Helvetica Neue"/>
                <a:cs typeface="Helvetica Neue"/>
                <a:sym typeface="Helvetica Neue"/>
              </a:rPr>
              <a:t>Browse and search</a:t>
            </a:r>
            <a:r>
              <a:rPr lang="en" sz="1150">
                <a:solidFill>
                  <a:srgbClr val="333333"/>
                </a:solidFill>
                <a:latin typeface="Helvetica Neue"/>
                <a:ea typeface="Helvetica Neue"/>
                <a:cs typeface="Helvetica Neue"/>
                <a:sym typeface="Helvetica Neue"/>
              </a:rPr>
              <a:t> any question ever asked throughout all runs of this course. You can search by tag, project or keyword.</a:t>
            </a:r>
            <a:endParaRPr sz="1150">
              <a:solidFill>
                <a:srgbClr val="333333"/>
              </a:solidFill>
              <a:latin typeface="Helvetica Neue"/>
              <a:ea typeface="Helvetica Neue"/>
              <a:cs typeface="Helvetica Neue"/>
              <a:sym typeface="Helvetica Neue"/>
            </a:endParaRPr>
          </a:p>
          <a:p>
            <a:pPr marL="457200" lvl="0" indent="-301625" algn="l" rtl="0">
              <a:lnSpc>
                <a:spcPct val="115000"/>
              </a:lnSpc>
              <a:spcBef>
                <a:spcPts val="0"/>
              </a:spcBef>
              <a:spcAft>
                <a:spcPts val="0"/>
              </a:spcAft>
              <a:buClr>
                <a:srgbClr val="333333"/>
              </a:buClr>
              <a:buSzPts val="1150"/>
              <a:buFont typeface="Helvetica Neue"/>
              <a:buAutoNum type="arabicPeriod"/>
            </a:pPr>
            <a:r>
              <a:rPr lang="en" sz="1150" b="1">
                <a:solidFill>
                  <a:srgbClr val="333333"/>
                </a:solidFill>
                <a:latin typeface="Helvetica Neue"/>
                <a:ea typeface="Helvetica Neue"/>
                <a:cs typeface="Helvetica Neue"/>
                <a:sym typeface="Helvetica Neue"/>
              </a:rPr>
              <a:t>Post a question</a:t>
            </a:r>
            <a:r>
              <a:rPr lang="en" sz="1150">
                <a:solidFill>
                  <a:srgbClr val="333333"/>
                </a:solidFill>
                <a:latin typeface="Helvetica Neue"/>
                <a:ea typeface="Helvetica Neue"/>
                <a:cs typeface="Helvetica Neue"/>
                <a:sym typeface="Helvetica Neue"/>
              </a:rPr>
              <a:t> of your own, providing a description of the issue, screenshots, tags and repo link to help CodePath staff and the entire cohort network quickly get to the bottom of your problem. We'll even download and run your project ourselves to help debug if needed.</a:t>
            </a:r>
            <a:endParaRPr sz="1150">
              <a:solidFill>
                <a:srgbClr val="333333"/>
              </a:solidFill>
              <a:latin typeface="Helvetica Neue"/>
              <a:ea typeface="Helvetica Neue"/>
              <a:cs typeface="Helvetica Neue"/>
              <a:sym typeface="Helvetica Neue"/>
            </a:endParaRPr>
          </a:p>
          <a:p>
            <a:pPr marL="457200" lvl="0" indent="-301625" algn="l" rtl="0">
              <a:lnSpc>
                <a:spcPct val="115000"/>
              </a:lnSpc>
              <a:spcBef>
                <a:spcPts val="0"/>
              </a:spcBef>
              <a:spcAft>
                <a:spcPts val="0"/>
              </a:spcAft>
              <a:buClr>
                <a:srgbClr val="333333"/>
              </a:buClr>
              <a:buSzPts val="1150"/>
              <a:buFont typeface="Helvetica Neue"/>
              <a:buAutoNum type="arabicPeriod"/>
            </a:pPr>
            <a:r>
              <a:rPr lang="en" sz="1150" b="1">
                <a:solidFill>
                  <a:srgbClr val="333333"/>
                </a:solidFill>
                <a:latin typeface="Helvetica Neue"/>
                <a:ea typeface="Helvetica Neue"/>
                <a:cs typeface="Helvetica Neue"/>
                <a:sym typeface="Helvetica Neue"/>
              </a:rPr>
              <a:t>Answer questions</a:t>
            </a:r>
            <a:r>
              <a:rPr lang="en" sz="1150">
                <a:solidFill>
                  <a:srgbClr val="333333"/>
                </a:solidFill>
                <a:latin typeface="Helvetica Neue"/>
                <a:ea typeface="Helvetica Neue"/>
                <a:cs typeface="Helvetica Neue"/>
                <a:sym typeface="Helvetica Neue"/>
              </a:rPr>
              <a:t> posted by other students. Remember what we said about the importance of </a:t>
            </a:r>
            <a:r>
              <a:rPr lang="en" sz="1150" i="1">
                <a:solidFill>
                  <a:srgbClr val="333333"/>
                </a:solidFill>
                <a:latin typeface="Helvetica Neue"/>
                <a:ea typeface="Helvetica Neue"/>
                <a:cs typeface="Helvetica Neue"/>
                <a:sym typeface="Helvetica Neue"/>
              </a:rPr>
              <a:t>teaching</a:t>
            </a:r>
            <a:r>
              <a:rPr lang="en" sz="1150">
                <a:solidFill>
                  <a:srgbClr val="333333"/>
                </a:solidFill>
                <a:latin typeface="Helvetica Neue"/>
                <a:ea typeface="Helvetica Neue"/>
                <a:cs typeface="Helvetica Neue"/>
                <a:sym typeface="Helvetica Neue"/>
              </a:rPr>
              <a:t>? It's one thing to build a project and work though your own bugs, but solving someone else's issues is next level. Everyone in the cohort is encouraged to try their hand and answering questions, students, Tech Fellows and CodePath staff alike. You'll even earn a spot on our </a:t>
            </a:r>
            <a:r>
              <a:rPr lang="en" sz="1150" b="1" u="sng">
                <a:solidFill>
                  <a:srgbClr val="337AB7"/>
                </a:solidFill>
                <a:latin typeface="Helvetica Neue"/>
                <a:ea typeface="Helvetica Neue"/>
                <a:cs typeface="Helvetica Neue"/>
                <a:sym typeface="Helvetica Neue"/>
                <a:hlinkClick r:id="rId4">
                  <a:extLst>
                    <a:ext uri="{A12FA001-AC4F-418D-AE19-62706E023703}">
                      <ahyp:hlinkClr xmlns:ahyp="http://schemas.microsoft.com/office/drawing/2018/hyperlinkcolor" val="tx"/>
                    </a:ext>
                  </a:extLst>
                </a:hlinkClick>
              </a:rPr>
              <a:t>leaderboard</a:t>
            </a:r>
            <a:r>
              <a:rPr lang="en" sz="1150">
                <a:solidFill>
                  <a:srgbClr val="333333"/>
                </a:solidFill>
                <a:latin typeface="Helvetica Neue"/>
                <a:ea typeface="Helvetica Neue"/>
                <a:cs typeface="Helvetica Neue"/>
                <a:sym typeface="Helvetica Neue"/>
              </a:rPr>
              <a:t>.</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4c5b5ae11c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4c5b5ae11c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4d828bcf24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4d828bcf24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4c5b5ae3b2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4c5b5ae3b2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 b="1"/>
              <a:t>Reminders</a:t>
            </a:r>
            <a:endParaRPr b="1"/>
          </a:p>
          <a:p>
            <a:pPr marL="914400" lvl="1" indent="-298450" algn="l" rtl="0">
              <a:spcBef>
                <a:spcPts val="0"/>
              </a:spcBef>
              <a:spcAft>
                <a:spcPts val="0"/>
              </a:spcAft>
              <a:buSzPts val="1100"/>
              <a:buAutoNum type="alphaLcPeriod"/>
            </a:pPr>
            <a:r>
              <a:rPr lang="en" b="1"/>
              <a:t>The assignment (CTF) and lab (Security Shepherd) are due by the posted deadline</a:t>
            </a:r>
            <a:endParaRPr b="1"/>
          </a:p>
          <a:p>
            <a:pPr marL="914400" lvl="1" indent="-298450" algn="l" rtl="0">
              <a:spcBef>
                <a:spcPts val="0"/>
              </a:spcBef>
              <a:spcAft>
                <a:spcPts val="0"/>
              </a:spcAft>
              <a:buSzPts val="1100"/>
              <a:buAutoNum type="alphaLcPeriod"/>
            </a:pPr>
            <a:r>
              <a:rPr lang="en" b="1"/>
              <a:t>Get started early so when you run into issues, you have time to use resources like the CodePath Discussions forum!</a:t>
            </a:r>
            <a:endParaRPr b="1"/>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4d828bcf24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4d828bcf24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4c1407d502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4c1407d502_0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endParaRPr b="1"/>
          </a:p>
        </p:txBody>
      </p:sp>
    </p:spTree>
    <p:extLst>
      <p:ext uri="{BB962C8B-B14F-4D97-AF65-F5344CB8AC3E}">
        <p14:creationId xmlns:p14="http://schemas.microsoft.com/office/powerpoint/2010/main" val="2742542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48A8E-0428-457B-9B2D-188D3F1417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FA3F0A6-92CE-46BB-A5D9-C1BB9A56DD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B687C0E-1795-44B4-9134-916BC6ABFD28}"/>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5" name="Footer Placeholder 4">
            <a:extLst>
              <a:ext uri="{FF2B5EF4-FFF2-40B4-BE49-F238E27FC236}">
                <a16:creationId xmlns:a16="http://schemas.microsoft.com/office/drawing/2014/main" id="{7C39AD99-8815-493C-838C-3C73BFDE8A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DC54EEC-14E4-490A-A810-99E24082337F}"/>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2460776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F6B5C-1139-4774-968E-18F107C002B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7852E2-0B70-43C0-B289-431E211B88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2A4EDB-A917-4D51-A5CF-6725C8FEE013}"/>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5" name="Footer Placeholder 4">
            <a:extLst>
              <a:ext uri="{FF2B5EF4-FFF2-40B4-BE49-F238E27FC236}">
                <a16:creationId xmlns:a16="http://schemas.microsoft.com/office/drawing/2014/main" id="{A57043B4-ED16-4473-8499-6A1FD7A0C5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20B148-06A7-462A-9A7B-5C35A3752B98}"/>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3383579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B5D3F8-15AA-4E7D-82D1-78E74BC74F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16F8395-A97D-4B82-B7F9-9CF2E2A041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38E6D8-7AC5-4935-BF41-B9FA58D9D8B3}"/>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5" name="Footer Placeholder 4">
            <a:extLst>
              <a:ext uri="{FF2B5EF4-FFF2-40B4-BE49-F238E27FC236}">
                <a16:creationId xmlns:a16="http://schemas.microsoft.com/office/drawing/2014/main" id="{95CC7D21-6110-4D8E-A72C-63BCAF2869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6DD7CA-D71D-48F7-847D-46042DBCB590}"/>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2084569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37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
        <p:nvSpPr>
          <p:cNvPr id="12" name="Google Shape;12;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1100705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9790460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0427067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3" name="Google Shape;2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4" name="Google Shape;24;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083814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1130820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30" name="Google Shape;30;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sz="1600"/>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31" name="Google Shape;31;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834223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4" name="Google Shape;34;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724410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38" name="Google Shape;38;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39" name="Google Shape;39;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40" name="Google Shape;40;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7995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41E7-E585-45DF-AB51-51458E075AB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310C8E6-F86C-416A-BAE7-827C393DC4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6540D2-681F-457D-B9F3-243BA65B815B}"/>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5" name="Footer Placeholder 4">
            <a:extLst>
              <a:ext uri="{FF2B5EF4-FFF2-40B4-BE49-F238E27FC236}">
                <a16:creationId xmlns:a16="http://schemas.microsoft.com/office/drawing/2014/main" id="{9819521F-3C87-420D-B879-082E0BF039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93F773-06E8-449E-89EC-1F9D0CDF0F71}"/>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24034182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Autofit/>
          </a:bodyPr>
          <a:lstStyle>
            <a:lvl1pPr marL="609585" lvl="0" indent="-304792">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3011323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46" name="Google Shape;46;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Autofit/>
          </a:bodyPr>
          <a:lstStyle>
            <a:lvl1pPr marL="609585" lvl="0" indent="-457189" algn="ctr">
              <a:spcBef>
                <a:spcPts val="0"/>
              </a:spcBef>
              <a:spcAft>
                <a:spcPts val="0"/>
              </a:spcAft>
              <a:buSzPts val="1800"/>
              <a:buChar char="●"/>
              <a:defRPr/>
            </a:lvl1pPr>
            <a:lvl2pPr marL="1219170" lvl="1" indent="-423323" algn="ctr">
              <a:spcBef>
                <a:spcPts val="2133"/>
              </a:spcBef>
              <a:spcAft>
                <a:spcPts val="0"/>
              </a:spcAft>
              <a:buSzPts val="1400"/>
              <a:buChar char="○"/>
              <a:defRPr/>
            </a:lvl2pPr>
            <a:lvl3pPr marL="1828754" lvl="2" indent="-423323" algn="ctr">
              <a:spcBef>
                <a:spcPts val="2133"/>
              </a:spcBef>
              <a:spcAft>
                <a:spcPts val="0"/>
              </a:spcAft>
              <a:buSzPts val="1400"/>
              <a:buChar char="■"/>
              <a:defRPr/>
            </a:lvl3pPr>
            <a:lvl4pPr marL="2438339" lvl="3" indent="-423323" algn="ctr">
              <a:spcBef>
                <a:spcPts val="2133"/>
              </a:spcBef>
              <a:spcAft>
                <a:spcPts val="0"/>
              </a:spcAft>
              <a:buSzPts val="1400"/>
              <a:buChar char="●"/>
              <a:defRPr/>
            </a:lvl4pPr>
            <a:lvl5pPr marL="3047924" lvl="4" indent="-423323" algn="ctr">
              <a:spcBef>
                <a:spcPts val="2133"/>
              </a:spcBef>
              <a:spcAft>
                <a:spcPts val="0"/>
              </a:spcAft>
              <a:buSzPts val="1400"/>
              <a:buChar char="○"/>
              <a:defRPr/>
            </a:lvl5pPr>
            <a:lvl6pPr marL="3657509" lvl="5" indent="-423323" algn="ctr">
              <a:spcBef>
                <a:spcPts val="2133"/>
              </a:spcBef>
              <a:spcAft>
                <a:spcPts val="0"/>
              </a:spcAft>
              <a:buSzPts val="1400"/>
              <a:buChar char="■"/>
              <a:defRPr/>
            </a:lvl6pPr>
            <a:lvl7pPr marL="4267093" lvl="6" indent="-423323" algn="ctr">
              <a:spcBef>
                <a:spcPts val="2133"/>
              </a:spcBef>
              <a:spcAft>
                <a:spcPts val="0"/>
              </a:spcAft>
              <a:buSzPts val="1400"/>
              <a:buChar char="●"/>
              <a:defRPr/>
            </a:lvl7pPr>
            <a:lvl8pPr marL="4876678" lvl="7" indent="-423323" algn="ctr">
              <a:spcBef>
                <a:spcPts val="2133"/>
              </a:spcBef>
              <a:spcAft>
                <a:spcPts val="0"/>
              </a:spcAft>
              <a:buSzPts val="1400"/>
              <a:buChar char="○"/>
              <a:defRPr/>
            </a:lvl8pPr>
            <a:lvl9pPr marL="5486263" lvl="8" indent="-423323" algn="ctr">
              <a:spcBef>
                <a:spcPts val="2133"/>
              </a:spcBef>
              <a:spcAft>
                <a:spcPts val="2133"/>
              </a:spcAft>
              <a:buSzPts val="1400"/>
              <a:buChar char="■"/>
              <a:defRPr/>
            </a:lvl9pPr>
          </a:lstStyle>
          <a:p>
            <a:endParaRPr/>
          </a:p>
        </p:txBody>
      </p:sp>
      <p:sp>
        <p:nvSpPr>
          <p:cNvPr id="47" name="Google Shape;47;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085472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831701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Body">
  <p:cSld name="Title + Body">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15600" y="2885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atin typeface="Helvetica Neue"/>
                <a:ea typeface="Helvetica Neue"/>
                <a:cs typeface="Helvetica Neue"/>
                <a:sym typeface="Helvetica Neu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2" name="Google Shape;52;p13"/>
          <p:cNvCxnSpPr/>
          <p:nvPr/>
        </p:nvCxnSpPr>
        <p:spPr>
          <a:xfrm>
            <a:off x="560600" y="1203600"/>
            <a:ext cx="11070800" cy="0"/>
          </a:xfrm>
          <a:prstGeom prst="straightConnector1">
            <a:avLst/>
          </a:prstGeom>
          <a:noFill/>
          <a:ln w="9525" cap="flat" cmpd="sng">
            <a:solidFill>
              <a:schemeClr val="dk2"/>
            </a:solidFill>
            <a:prstDash val="solid"/>
            <a:round/>
            <a:headEnd type="none" w="med" len="med"/>
            <a:tailEnd type="none" w="med" len="med"/>
          </a:ln>
        </p:spPr>
      </p:cxnSp>
      <p:sp>
        <p:nvSpPr>
          <p:cNvPr id="53" name="Google Shape;53;p13"/>
          <p:cNvSpPr txBox="1">
            <a:spLocks noGrp="1"/>
          </p:cNvSpPr>
          <p:nvPr>
            <p:ph type="body" idx="1"/>
          </p:nvPr>
        </p:nvSpPr>
        <p:spPr>
          <a:xfrm>
            <a:off x="415600" y="1566700"/>
            <a:ext cx="11215600" cy="50888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23323" rtl="0">
              <a:spcBef>
                <a:spcPts val="1333"/>
              </a:spcBef>
              <a:spcAft>
                <a:spcPts val="0"/>
              </a:spcAft>
              <a:buSzPts val="1400"/>
              <a:buChar char="○"/>
              <a:defRPr/>
            </a:lvl2pPr>
            <a:lvl3pPr marL="1828754" lvl="2" indent="-423323" rtl="0">
              <a:spcBef>
                <a:spcPts val="1333"/>
              </a:spcBef>
              <a:spcAft>
                <a:spcPts val="0"/>
              </a:spcAft>
              <a:buSzPts val="1400"/>
              <a:buChar char="■"/>
              <a:defRPr/>
            </a:lvl3pPr>
            <a:lvl4pPr marL="2438339" lvl="3" indent="-423323" rtl="0">
              <a:spcBef>
                <a:spcPts val="1333"/>
              </a:spcBef>
              <a:spcAft>
                <a:spcPts val="0"/>
              </a:spcAft>
              <a:buSzPts val="1400"/>
              <a:buChar char="●"/>
              <a:defRPr/>
            </a:lvl4pPr>
            <a:lvl5pPr marL="3047924" lvl="4" indent="-423323" rtl="0">
              <a:spcBef>
                <a:spcPts val="1333"/>
              </a:spcBef>
              <a:spcAft>
                <a:spcPts val="0"/>
              </a:spcAft>
              <a:buSzPts val="1400"/>
              <a:buChar char="○"/>
              <a:defRPr/>
            </a:lvl5pPr>
            <a:lvl6pPr marL="3657509" lvl="5" indent="-423323" rtl="0">
              <a:spcBef>
                <a:spcPts val="1333"/>
              </a:spcBef>
              <a:spcAft>
                <a:spcPts val="0"/>
              </a:spcAft>
              <a:buSzPts val="1400"/>
              <a:buChar char="■"/>
              <a:defRPr/>
            </a:lvl6pPr>
            <a:lvl7pPr marL="4267093" lvl="6" indent="-423323" rtl="0">
              <a:spcBef>
                <a:spcPts val="1333"/>
              </a:spcBef>
              <a:spcAft>
                <a:spcPts val="0"/>
              </a:spcAft>
              <a:buSzPts val="1400"/>
              <a:buChar char="●"/>
              <a:defRPr/>
            </a:lvl7pPr>
            <a:lvl8pPr marL="4876678" lvl="7" indent="-423323" rtl="0">
              <a:spcBef>
                <a:spcPts val="1333"/>
              </a:spcBef>
              <a:spcAft>
                <a:spcPts val="0"/>
              </a:spcAft>
              <a:buSzPts val="1400"/>
              <a:buChar char="○"/>
              <a:defRPr/>
            </a:lvl8pPr>
            <a:lvl9pPr marL="5486263" lvl="8" indent="-423323" rtl="0">
              <a:spcBef>
                <a:spcPts val="1333"/>
              </a:spcBef>
              <a:spcAft>
                <a:spcPts val="1333"/>
              </a:spcAft>
              <a:buSzPts val="1400"/>
              <a:buChar char="■"/>
              <a:defRPr/>
            </a:lvl9pPr>
          </a:lstStyle>
          <a:p>
            <a:endParaRPr/>
          </a:p>
        </p:txBody>
      </p:sp>
    </p:spTree>
    <p:extLst>
      <p:ext uri="{BB962C8B-B14F-4D97-AF65-F5344CB8AC3E}">
        <p14:creationId xmlns:p14="http://schemas.microsoft.com/office/powerpoint/2010/main" val="2925424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1F7BF-CED2-4041-AFD9-44A15164D1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F26BD93-C3A4-4A64-B96B-4EDAB322D8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4B9240-1B01-4CE7-9940-6E0E6BED83DB}"/>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5" name="Footer Placeholder 4">
            <a:extLst>
              <a:ext uri="{FF2B5EF4-FFF2-40B4-BE49-F238E27FC236}">
                <a16:creationId xmlns:a16="http://schemas.microsoft.com/office/drawing/2014/main" id="{D42963C9-2B1A-4FC4-AD2D-9A51AF7861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8A4BB1-BC82-47FD-B379-CA7526AF6E9A}"/>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1151522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D49B6-69A4-42CE-B74F-35CB85265CB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C85F549-DD56-48EC-8252-045FC77427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7D54785-40BF-4F67-906F-2021744E46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7B2B8E2-9C59-4606-ACFD-6F6C6AE73E4F}"/>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6" name="Footer Placeholder 5">
            <a:extLst>
              <a:ext uri="{FF2B5EF4-FFF2-40B4-BE49-F238E27FC236}">
                <a16:creationId xmlns:a16="http://schemas.microsoft.com/office/drawing/2014/main" id="{E8451504-6304-4639-8A22-0E59EA0C81B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505B228-DFFC-4B33-A447-953472AB43B0}"/>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1258816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79441-6C98-42A2-8B13-AB170C12E73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56FD275-DAFC-4C44-9A2D-12A442EE19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E461E07-A0B2-4F5D-A0FD-F57E37C624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7642FA7-B3FD-45FA-9FB6-67BCAA5847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553B01-B36D-45A9-9D24-79695FB99CC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B043A19-FFF0-4159-9005-9B5945EC0DAF}"/>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8" name="Footer Placeholder 7">
            <a:extLst>
              <a:ext uri="{FF2B5EF4-FFF2-40B4-BE49-F238E27FC236}">
                <a16:creationId xmlns:a16="http://schemas.microsoft.com/office/drawing/2014/main" id="{4D5A6C17-D357-4E96-98E1-C23132B6D4C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B77F540-CD26-41BB-BC82-963BAA1BEF4A}"/>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1447208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5DD51-5CE7-490F-A779-FD8AC6FDFF0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4732EE0-18A3-4516-9D33-05A8BFEF17FB}"/>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4" name="Footer Placeholder 3">
            <a:extLst>
              <a:ext uri="{FF2B5EF4-FFF2-40B4-BE49-F238E27FC236}">
                <a16:creationId xmlns:a16="http://schemas.microsoft.com/office/drawing/2014/main" id="{10C0C265-04DF-451E-9E6C-CD0C320B99C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CD0F08E-E223-4872-BEB7-06BD2F9E1B76}"/>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4108278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5DCBF3-DE08-43CB-AE80-31EFE00955D5}"/>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3" name="Footer Placeholder 2">
            <a:extLst>
              <a:ext uri="{FF2B5EF4-FFF2-40B4-BE49-F238E27FC236}">
                <a16:creationId xmlns:a16="http://schemas.microsoft.com/office/drawing/2014/main" id="{430709FB-C813-42B1-A7D5-B77264E7DA9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5DCD996-4FBB-4068-8647-96489962CEBF}"/>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3822690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97875-5A93-4434-9A80-CE1F8E07CB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F4BF6E1-3273-45E6-A31C-A314E324D6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E3B046E-5C87-451D-9E5D-22964A8C01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7D0686-9D83-4F60-84B5-8597DE854843}"/>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6" name="Footer Placeholder 5">
            <a:extLst>
              <a:ext uri="{FF2B5EF4-FFF2-40B4-BE49-F238E27FC236}">
                <a16:creationId xmlns:a16="http://schemas.microsoft.com/office/drawing/2014/main" id="{55D6C312-0595-4499-966F-E65C93B013A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0A9F8B6-9B82-42BB-B2DA-E0FD4FE63CE9}"/>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2772185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ABE35-EC1E-4D9D-9209-FF81985F9F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6F554A3-A081-44F7-9748-50494BEAD6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B303E9E-BB5B-4C36-A3A3-23B43CDEE7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E28A04-392B-4060-BC1E-E4504BC7F870}"/>
              </a:ext>
            </a:extLst>
          </p:cNvPr>
          <p:cNvSpPr>
            <a:spLocks noGrp="1"/>
          </p:cNvSpPr>
          <p:nvPr>
            <p:ph type="dt" sz="half" idx="10"/>
          </p:nvPr>
        </p:nvSpPr>
        <p:spPr/>
        <p:txBody>
          <a:bodyPr/>
          <a:lstStyle/>
          <a:p>
            <a:fld id="{FDD22852-4761-4AE8-999E-3CE5A0C728E6}" type="datetimeFigureOut">
              <a:rPr lang="en-IN" smtClean="0"/>
              <a:t>06-04-2021</a:t>
            </a:fld>
            <a:endParaRPr lang="en-IN"/>
          </a:p>
        </p:txBody>
      </p:sp>
      <p:sp>
        <p:nvSpPr>
          <p:cNvPr id="6" name="Footer Placeholder 5">
            <a:extLst>
              <a:ext uri="{FF2B5EF4-FFF2-40B4-BE49-F238E27FC236}">
                <a16:creationId xmlns:a16="http://schemas.microsoft.com/office/drawing/2014/main" id="{1EBD495F-4D01-44F5-AC98-95D94D84D46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9D02F2B-19EC-474D-B8C5-DCC931E497DC}"/>
              </a:ext>
            </a:extLst>
          </p:cNvPr>
          <p:cNvSpPr>
            <a:spLocks noGrp="1"/>
          </p:cNvSpPr>
          <p:nvPr>
            <p:ph type="sldNum" sz="quarter" idx="12"/>
          </p:nvPr>
        </p:nvSpPr>
        <p:spPr/>
        <p:txBody>
          <a:bodyPr/>
          <a:lstStyle/>
          <a:p>
            <a:fld id="{57C8833F-E6FC-4E2F-8C4E-A09400B6C1E7}" type="slidenum">
              <a:rPr lang="en-IN" smtClean="0"/>
              <a:t>‹#›</a:t>
            </a:fld>
            <a:endParaRPr lang="en-IN"/>
          </a:p>
        </p:txBody>
      </p:sp>
    </p:spTree>
    <p:extLst>
      <p:ext uri="{BB962C8B-B14F-4D97-AF65-F5344CB8AC3E}">
        <p14:creationId xmlns:p14="http://schemas.microsoft.com/office/powerpoint/2010/main" val="3735026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03E28-5349-442E-BCA1-9249377CF9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16F6AF4-CB81-413D-B44D-48782888A7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7BB3F53-A281-4773-B76B-4FCD9CD26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D22852-4761-4AE8-999E-3CE5A0C728E6}" type="datetimeFigureOut">
              <a:rPr lang="en-IN" smtClean="0"/>
              <a:t>06-04-2021</a:t>
            </a:fld>
            <a:endParaRPr lang="en-IN"/>
          </a:p>
        </p:txBody>
      </p:sp>
      <p:sp>
        <p:nvSpPr>
          <p:cNvPr id="5" name="Footer Placeholder 4">
            <a:extLst>
              <a:ext uri="{FF2B5EF4-FFF2-40B4-BE49-F238E27FC236}">
                <a16:creationId xmlns:a16="http://schemas.microsoft.com/office/drawing/2014/main" id="{C1DF3EB0-D184-4E6F-A3C9-AF4CAF37D5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9C04057-0D39-4FAF-97C3-496B7B3A30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C8833F-E6FC-4E2F-8C4E-A09400B6C1E7}" type="slidenum">
              <a:rPr lang="en-IN" smtClean="0"/>
              <a:t>‹#›</a:t>
            </a:fld>
            <a:endParaRPr lang="en-IN"/>
          </a:p>
        </p:txBody>
      </p:sp>
    </p:spTree>
    <p:extLst>
      <p:ext uri="{BB962C8B-B14F-4D97-AF65-F5344CB8AC3E}">
        <p14:creationId xmlns:p14="http://schemas.microsoft.com/office/powerpoint/2010/main" val="2458823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3FBA8A"/>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chemeClr val="dk2"/>
                </a:solidFill>
              </a:defRPr>
            </a:lvl1pPr>
            <a:lvl2pPr lvl="1" algn="r">
              <a:buNone/>
              <a:defRPr sz="1333">
                <a:solidFill>
                  <a:schemeClr val="dk2"/>
                </a:solidFill>
              </a:defRPr>
            </a:lvl2pPr>
            <a:lvl3pPr lvl="2" algn="r">
              <a:buNone/>
              <a:defRPr sz="1333">
                <a:solidFill>
                  <a:schemeClr val="dk2"/>
                </a:solidFill>
              </a:defRPr>
            </a:lvl3pPr>
            <a:lvl4pPr lvl="3" algn="r">
              <a:buNone/>
              <a:defRPr sz="1333">
                <a:solidFill>
                  <a:schemeClr val="dk2"/>
                </a:solidFill>
              </a:defRPr>
            </a:lvl4pPr>
            <a:lvl5pPr lvl="4" algn="r">
              <a:buNone/>
              <a:defRPr sz="1333">
                <a:solidFill>
                  <a:schemeClr val="dk2"/>
                </a:solidFill>
              </a:defRPr>
            </a:lvl5pPr>
            <a:lvl6pPr lvl="5" algn="r">
              <a:buNone/>
              <a:defRPr sz="1333">
                <a:solidFill>
                  <a:schemeClr val="dk2"/>
                </a:solidFill>
              </a:defRPr>
            </a:lvl6pPr>
            <a:lvl7pPr lvl="6" algn="r">
              <a:buNone/>
              <a:defRPr sz="1333">
                <a:solidFill>
                  <a:schemeClr val="dk2"/>
                </a:solidFill>
              </a:defRPr>
            </a:lvl7pPr>
            <a:lvl8pPr lvl="7" algn="r">
              <a:buNone/>
              <a:defRPr sz="1333">
                <a:solidFill>
                  <a:schemeClr val="dk2"/>
                </a:solidFill>
              </a:defRPr>
            </a:lvl8pPr>
            <a:lvl9pPr lvl="8" algn="r">
              <a:buNone/>
              <a:defRPr sz="1333">
                <a:solidFill>
                  <a:schemeClr val="dk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978770409"/>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hyperlink" Target="https://courses.codepath.com/courses/cybersecurity_university/unit/1#!exercises" TargetMode="External"/><Relationship Id="rId7" Type="http://schemas.openxmlformats.org/officeDocument/2006/relationships/hyperlink" Target="https://www.acunetix.com/blog/web-security-zone/what-are-insecure-direct-object-references/" TargetMode="External"/><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hyperlink" Target="https://portswigger.net/web-security/access-control/idor" TargetMode="External"/><Relationship Id="rId5" Type="http://schemas.openxmlformats.org/officeDocument/2006/relationships/hyperlink" Target="https://spanning.com/blog/insecure-direct-object-reference-web-based-application-security-part-6/" TargetMode="External"/><Relationship Id="rId4" Type="http://schemas.openxmlformats.org/officeDocument/2006/relationships/hyperlink" Target="https://portswigger.net/burp"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youtube.com/watch?v=qhT-sTeUzBM" TargetMode="External"/><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We will fight for justice with you. -">
            <a:extLst>
              <a:ext uri="{FF2B5EF4-FFF2-40B4-BE49-F238E27FC236}">
                <a16:creationId xmlns:a16="http://schemas.microsoft.com/office/drawing/2014/main" id="{473A3D0C-53D7-4264-BD1B-F342DC91FC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906"/>
            <a:ext cx="12192000" cy="6846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2620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99481F-E607-4A88-8AAD-6B664AEE867A}"/>
              </a:ext>
            </a:extLst>
          </p:cNvPr>
          <p:cNvSpPr txBox="1"/>
          <p:nvPr/>
        </p:nvSpPr>
        <p:spPr>
          <a:xfrm>
            <a:off x="0" y="571500"/>
            <a:ext cx="12192000" cy="461665"/>
          </a:xfrm>
          <a:prstGeom prst="rect">
            <a:avLst/>
          </a:prstGeom>
          <a:solidFill>
            <a:schemeClr val="tx1"/>
          </a:solidFill>
        </p:spPr>
        <p:txBody>
          <a:bodyPr wrap="square" rtlCol="0">
            <a:spAutoFit/>
          </a:bodyPr>
          <a:lstStyle/>
          <a:p>
            <a:r>
              <a:rPr lang="en-IN" sz="2400" dirty="0">
                <a:solidFill>
                  <a:schemeClr val="tx2"/>
                </a:solidFill>
              </a:rPr>
              <a:t>Overview:</a:t>
            </a:r>
          </a:p>
        </p:txBody>
      </p:sp>
      <p:sp>
        <p:nvSpPr>
          <p:cNvPr id="3" name="TextBox 2">
            <a:extLst>
              <a:ext uri="{FF2B5EF4-FFF2-40B4-BE49-F238E27FC236}">
                <a16:creationId xmlns:a16="http://schemas.microsoft.com/office/drawing/2014/main" id="{CE9D76A8-D5D3-4E15-AA7B-452ACD8DC2C1}"/>
              </a:ext>
            </a:extLst>
          </p:cNvPr>
          <p:cNvSpPr txBox="1"/>
          <p:nvPr/>
        </p:nvSpPr>
        <p:spPr>
          <a:xfrm>
            <a:off x="85726" y="1733550"/>
            <a:ext cx="7848600" cy="4985980"/>
          </a:xfrm>
          <a:prstGeom prst="rect">
            <a:avLst/>
          </a:prstGeom>
          <a:solidFill>
            <a:schemeClr val="tx2"/>
          </a:solidFill>
        </p:spPr>
        <p:txBody>
          <a:bodyPr wrap="square" rtlCol="0">
            <a:spAutoFit/>
          </a:bodyPr>
          <a:lstStyle/>
          <a:p>
            <a:pPr marL="285750" indent="-285750">
              <a:buFont typeface="Arial" panose="020B0604020202020204" pitchFamily="34" charset="0"/>
              <a:buChar char="•"/>
            </a:pPr>
            <a:r>
              <a:rPr lang="en-US" sz="2200" b="0" i="0" dirty="0">
                <a:solidFill>
                  <a:srgbClr val="333332"/>
                </a:solidFill>
                <a:effectLst/>
                <a:latin typeface="Arial" panose="020B0604020202020204" pitchFamily="34" charset="0"/>
              </a:rPr>
              <a:t>Insecure direct object references (IDOR) are a type of</a:t>
            </a:r>
            <a:r>
              <a:rPr lang="en-US" sz="2200" dirty="0">
                <a:solidFill>
                  <a:srgbClr val="333332"/>
                </a:solidFill>
                <a:latin typeface="Arial" panose="020B0604020202020204" pitchFamily="34" charset="0"/>
              </a:rPr>
              <a:t> access control </a:t>
            </a:r>
            <a:r>
              <a:rPr lang="en-US" sz="2200" b="0" i="0" dirty="0">
                <a:solidFill>
                  <a:srgbClr val="333332"/>
                </a:solidFill>
                <a:effectLst/>
                <a:latin typeface="Arial" panose="020B0604020202020204" pitchFamily="34" charset="0"/>
              </a:rPr>
              <a:t>vulnerability that arises when an application uses user-supplied input to access objects directly.</a:t>
            </a:r>
          </a:p>
          <a:p>
            <a:endParaRPr lang="en-US" sz="2200" dirty="0">
              <a:solidFill>
                <a:srgbClr val="333332"/>
              </a:solidFill>
              <a:latin typeface="Arial" panose="020B0604020202020204" pitchFamily="34" charset="0"/>
            </a:endParaRPr>
          </a:p>
          <a:p>
            <a:pPr marL="285750" indent="-285750">
              <a:buFont typeface="Arial" panose="020B0604020202020204" pitchFamily="34" charset="0"/>
              <a:buChar char="•"/>
            </a:pPr>
            <a:r>
              <a:rPr lang="en-US" sz="2200" dirty="0">
                <a:solidFill>
                  <a:srgbClr val="333332"/>
                </a:solidFill>
                <a:latin typeface="Arial" panose="020B0604020202020204" pitchFamily="34" charset="0"/>
              </a:rPr>
              <a:t>In other words, a poorly designed application exposes unauthorized content wherein the code access restricted resources based on user input but fails to verify the user authorization and authentication. </a:t>
            </a:r>
          </a:p>
          <a:p>
            <a:pPr marL="285750" indent="-285750">
              <a:buFont typeface="Arial" panose="020B0604020202020204" pitchFamily="34" charset="0"/>
              <a:buChar char="•"/>
            </a:pPr>
            <a:endParaRPr lang="en-US" sz="2200" dirty="0">
              <a:solidFill>
                <a:srgbClr val="333332"/>
              </a:solidFill>
              <a:latin typeface="Arial" panose="020B0604020202020204" pitchFamily="34" charset="0"/>
            </a:endParaRPr>
          </a:p>
          <a:p>
            <a:pPr marL="285750" indent="-285750">
              <a:buFont typeface="Arial" panose="020B0604020202020204" pitchFamily="34" charset="0"/>
              <a:buChar char="•"/>
            </a:pPr>
            <a:r>
              <a:rPr lang="en-US" sz="2200" dirty="0">
                <a:solidFill>
                  <a:srgbClr val="333332"/>
                </a:solidFill>
                <a:latin typeface="Arial" panose="020B0604020202020204" pitchFamily="34" charset="0"/>
              </a:rPr>
              <a:t>There exists a “direct” reference to an “object” which is “insecure” (i.e.) restricted. </a:t>
            </a:r>
          </a:p>
          <a:p>
            <a:endParaRPr lang="en-US" dirty="0">
              <a:solidFill>
                <a:srgbClr val="333332"/>
              </a:solidFill>
              <a:latin typeface="Arial" panose="020B0604020202020204" pitchFamily="34" charset="0"/>
            </a:endParaRPr>
          </a:p>
          <a:p>
            <a:endParaRPr lang="en-US" dirty="0">
              <a:solidFill>
                <a:srgbClr val="333332"/>
              </a:solidFill>
              <a:latin typeface="Arial" panose="020B0604020202020204" pitchFamily="34" charset="0"/>
            </a:endParaRPr>
          </a:p>
          <a:p>
            <a:endParaRPr lang="en-IN" dirty="0"/>
          </a:p>
        </p:txBody>
      </p:sp>
      <p:pic>
        <p:nvPicPr>
          <p:cNvPr id="3074" name="Picture 2" descr="A graphic depicting insecure direct object reference (IDOR) vulnerability and how it works.">
            <a:extLst>
              <a:ext uri="{FF2B5EF4-FFF2-40B4-BE49-F238E27FC236}">
                <a16:creationId xmlns:a16="http://schemas.microsoft.com/office/drawing/2014/main" id="{C2971FFE-C2E3-4FE6-80E8-8DB2D1D4E1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39099" y="1733548"/>
            <a:ext cx="4067175" cy="4985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4136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5D3C4C0-2408-4357-B5EA-0D769F48617C}"/>
              </a:ext>
            </a:extLst>
          </p:cNvPr>
          <p:cNvSpPr txBox="1"/>
          <p:nvPr/>
        </p:nvSpPr>
        <p:spPr>
          <a:xfrm>
            <a:off x="0" y="723900"/>
            <a:ext cx="12192000" cy="461665"/>
          </a:xfrm>
          <a:prstGeom prst="rect">
            <a:avLst/>
          </a:prstGeom>
          <a:solidFill>
            <a:schemeClr val="tx1"/>
          </a:solidFill>
        </p:spPr>
        <p:txBody>
          <a:bodyPr wrap="square" rtlCol="0">
            <a:spAutoFit/>
          </a:bodyPr>
          <a:lstStyle/>
          <a:p>
            <a:r>
              <a:rPr lang="en-IN" sz="2400" dirty="0">
                <a:solidFill>
                  <a:schemeClr val="tx2"/>
                </a:solidFill>
              </a:rPr>
              <a:t> Examples</a:t>
            </a:r>
            <a:endParaRPr lang="en-IN" dirty="0">
              <a:solidFill>
                <a:schemeClr val="tx2"/>
              </a:solidFill>
            </a:endParaRPr>
          </a:p>
        </p:txBody>
      </p:sp>
      <p:sp>
        <p:nvSpPr>
          <p:cNvPr id="3" name="TextBox 2">
            <a:extLst>
              <a:ext uri="{FF2B5EF4-FFF2-40B4-BE49-F238E27FC236}">
                <a16:creationId xmlns:a16="http://schemas.microsoft.com/office/drawing/2014/main" id="{F8001F40-9158-4C07-8111-1EFCD61A7458}"/>
              </a:ext>
            </a:extLst>
          </p:cNvPr>
          <p:cNvSpPr txBox="1"/>
          <p:nvPr/>
        </p:nvSpPr>
        <p:spPr>
          <a:xfrm>
            <a:off x="9525" y="1866899"/>
            <a:ext cx="12172950" cy="2862322"/>
          </a:xfrm>
          <a:prstGeom prst="rect">
            <a:avLst/>
          </a:prstGeom>
          <a:solidFill>
            <a:schemeClr val="tx2"/>
          </a:solidFill>
        </p:spPr>
        <p:txBody>
          <a:bodyPr wrap="square" rtlCol="0">
            <a:spAutoFit/>
          </a:bodyPr>
          <a:lstStyle/>
          <a:p>
            <a:pPr marL="285750" indent="-285750">
              <a:buFont typeface="Arial" panose="020B0604020202020204" pitchFamily="34" charset="0"/>
              <a:buChar char="•"/>
            </a:pPr>
            <a:r>
              <a:rPr lang="en-IN" dirty="0"/>
              <a:t>https://insecure-website.com/customer_account?customer_number=132355</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https://www.example.com/transaction.php?id=74656</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 dirty="0"/>
              <a:t>http://yourbank.com/profile?userID=103</a:t>
            </a:r>
            <a:endParaRPr lang="en-IN" dirty="0"/>
          </a:p>
          <a:p>
            <a:endParaRPr lang="en-IN" dirty="0">
              <a:solidFill>
                <a:srgbClr val="008080"/>
              </a:solidFill>
              <a:latin typeface="Menlo"/>
            </a:endParaRPr>
          </a:p>
          <a:p>
            <a:endParaRPr lang="en-IN" dirty="0"/>
          </a:p>
          <a:p>
            <a:pPr marL="285750" indent="-285750">
              <a:buFont typeface="Arial" panose="020B0604020202020204" pitchFamily="34" charset="0"/>
              <a:buChar char="•"/>
            </a:pPr>
            <a:r>
              <a:rPr lang="en-IN" dirty="0"/>
              <a:t>https://insecure-website.com/static/12144.txt</a:t>
            </a:r>
          </a:p>
          <a:p>
            <a:endParaRPr lang="en-IN" dirty="0"/>
          </a:p>
          <a:p>
            <a:endParaRPr lang="en-IN" dirty="0"/>
          </a:p>
        </p:txBody>
      </p:sp>
    </p:spTree>
    <p:extLst>
      <p:ext uri="{BB962C8B-B14F-4D97-AF65-F5344CB8AC3E}">
        <p14:creationId xmlns:p14="http://schemas.microsoft.com/office/powerpoint/2010/main" val="3431034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44FF37-158C-4131-97BB-1B8B881064D6}"/>
              </a:ext>
            </a:extLst>
          </p:cNvPr>
          <p:cNvSpPr txBox="1"/>
          <p:nvPr/>
        </p:nvSpPr>
        <p:spPr>
          <a:xfrm>
            <a:off x="0" y="838200"/>
            <a:ext cx="12192000" cy="461665"/>
          </a:xfrm>
          <a:prstGeom prst="rect">
            <a:avLst/>
          </a:prstGeom>
          <a:solidFill>
            <a:schemeClr val="tx1"/>
          </a:solidFill>
        </p:spPr>
        <p:txBody>
          <a:bodyPr wrap="square" rtlCol="0">
            <a:spAutoFit/>
          </a:bodyPr>
          <a:lstStyle/>
          <a:p>
            <a:r>
              <a:rPr lang="en-IN" sz="2400" dirty="0">
                <a:solidFill>
                  <a:schemeClr val="tx2"/>
                </a:solidFill>
              </a:rPr>
              <a:t>Preventive mechanisms to avoid IDOR based attacks</a:t>
            </a:r>
          </a:p>
        </p:txBody>
      </p:sp>
      <p:sp>
        <p:nvSpPr>
          <p:cNvPr id="3" name="TextBox 2">
            <a:extLst>
              <a:ext uri="{FF2B5EF4-FFF2-40B4-BE49-F238E27FC236}">
                <a16:creationId xmlns:a16="http://schemas.microsoft.com/office/drawing/2014/main" id="{B7773364-A984-407A-AE55-5856D9A5D7E9}"/>
              </a:ext>
            </a:extLst>
          </p:cNvPr>
          <p:cNvSpPr txBox="1"/>
          <p:nvPr/>
        </p:nvSpPr>
        <p:spPr>
          <a:xfrm>
            <a:off x="0" y="2305050"/>
            <a:ext cx="12192000" cy="2741776"/>
          </a:xfrm>
          <a:prstGeom prst="rect">
            <a:avLst/>
          </a:prstGeom>
          <a:solidFill>
            <a:schemeClr val="tx2"/>
          </a:solidFill>
        </p:spPr>
        <p:txBody>
          <a:bodyPr wrap="square" rtlCol="0">
            <a:spAutoFit/>
          </a:bodyPr>
          <a:lstStyle/>
          <a:p>
            <a:pPr marL="342900" indent="-342900">
              <a:lnSpc>
                <a:spcPct val="250000"/>
              </a:lnSpc>
              <a:buAutoNum type="arabicPeriod"/>
            </a:pPr>
            <a:endParaRPr lang="en-IN" dirty="0"/>
          </a:p>
          <a:p>
            <a:pPr marL="342900" indent="-342900">
              <a:lnSpc>
                <a:spcPct val="250000"/>
              </a:lnSpc>
              <a:buAutoNum type="arabicPeriod"/>
            </a:pPr>
            <a:r>
              <a:rPr lang="en-IN" dirty="0"/>
              <a:t>Access Control </a:t>
            </a:r>
          </a:p>
          <a:p>
            <a:pPr marL="342900" indent="-342900">
              <a:lnSpc>
                <a:spcPct val="250000"/>
              </a:lnSpc>
              <a:buAutoNum type="arabicPeriod"/>
            </a:pPr>
            <a:r>
              <a:rPr lang="en-IN" dirty="0"/>
              <a:t>Change the Direct object reference to an indirect object reference</a:t>
            </a:r>
          </a:p>
          <a:p>
            <a:pPr>
              <a:lnSpc>
                <a:spcPct val="250000"/>
              </a:lnSpc>
            </a:pPr>
            <a:endParaRPr lang="en-IN" dirty="0"/>
          </a:p>
        </p:txBody>
      </p:sp>
    </p:spTree>
    <p:extLst>
      <p:ext uri="{BB962C8B-B14F-4D97-AF65-F5344CB8AC3E}">
        <p14:creationId xmlns:p14="http://schemas.microsoft.com/office/powerpoint/2010/main" val="836721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89C5FA-50EF-4DE5-8546-087129FB7E7B}"/>
              </a:ext>
            </a:extLst>
          </p:cNvPr>
          <p:cNvSpPr txBox="1"/>
          <p:nvPr/>
        </p:nvSpPr>
        <p:spPr>
          <a:xfrm>
            <a:off x="0" y="838200"/>
            <a:ext cx="12192000" cy="461665"/>
          </a:xfrm>
          <a:prstGeom prst="rect">
            <a:avLst/>
          </a:prstGeom>
          <a:solidFill>
            <a:schemeClr val="tx1"/>
          </a:solidFill>
        </p:spPr>
        <p:txBody>
          <a:bodyPr wrap="square" rtlCol="0">
            <a:spAutoFit/>
          </a:bodyPr>
          <a:lstStyle/>
          <a:p>
            <a:r>
              <a:rPr lang="en-IN" sz="2400" dirty="0">
                <a:solidFill>
                  <a:schemeClr val="tx2"/>
                </a:solidFill>
              </a:rPr>
              <a:t>Preventive mechanisms to avoid IDOR based attacks</a:t>
            </a:r>
          </a:p>
        </p:txBody>
      </p:sp>
      <p:sp>
        <p:nvSpPr>
          <p:cNvPr id="3" name="TextBox 2">
            <a:extLst>
              <a:ext uri="{FF2B5EF4-FFF2-40B4-BE49-F238E27FC236}">
                <a16:creationId xmlns:a16="http://schemas.microsoft.com/office/drawing/2014/main" id="{AEBEDDC7-B3B0-4B7C-B87D-ABBFB69E1090}"/>
              </a:ext>
            </a:extLst>
          </p:cNvPr>
          <p:cNvSpPr txBox="1"/>
          <p:nvPr/>
        </p:nvSpPr>
        <p:spPr>
          <a:xfrm>
            <a:off x="0" y="2305050"/>
            <a:ext cx="12192000" cy="3157275"/>
          </a:xfrm>
          <a:prstGeom prst="rect">
            <a:avLst/>
          </a:prstGeom>
          <a:solidFill>
            <a:schemeClr val="tx2"/>
          </a:solidFill>
        </p:spPr>
        <p:txBody>
          <a:bodyPr wrap="square" rtlCol="0">
            <a:spAutoFit/>
          </a:bodyPr>
          <a:lstStyle/>
          <a:p>
            <a:pPr marL="285750" indent="-285750">
              <a:lnSpc>
                <a:spcPct val="150000"/>
              </a:lnSpc>
              <a:buFont typeface="Arial" panose="020B0604020202020204" pitchFamily="34" charset="0"/>
              <a:buChar char="•"/>
            </a:pPr>
            <a:r>
              <a:rPr lang="en-IN" b="1" dirty="0"/>
              <a:t>Access Control</a:t>
            </a:r>
          </a:p>
          <a:p>
            <a:pPr>
              <a:lnSpc>
                <a:spcPct val="150000"/>
              </a:lnSpc>
            </a:pPr>
            <a:endParaRPr lang="en-IN" dirty="0"/>
          </a:p>
          <a:p>
            <a:pPr marL="285750" indent="-285750">
              <a:lnSpc>
                <a:spcPct val="150000"/>
              </a:lnSpc>
              <a:buFont typeface="Wingdings" panose="05000000000000000000" pitchFamily="2" charset="2"/>
              <a:buChar char="v"/>
            </a:pPr>
            <a:r>
              <a:rPr lang="en-US" dirty="0"/>
              <a:t>The primary prevention is to validate a user's authorization before allowing access to a privileged resource. It require a user to log in and confirm that logged in users have sufficient access privileges.</a:t>
            </a:r>
          </a:p>
          <a:p>
            <a:pPr>
              <a:lnSpc>
                <a:spcPct val="150000"/>
              </a:lnSpc>
            </a:pPr>
            <a:endParaRPr lang="en-IN" dirty="0"/>
          </a:p>
          <a:p>
            <a:pPr marL="285750" indent="-285750">
              <a:lnSpc>
                <a:spcPct val="150000"/>
              </a:lnSpc>
              <a:buFont typeface="Wingdings" panose="05000000000000000000" pitchFamily="2" charset="2"/>
              <a:buChar char="v"/>
            </a:pPr>
            <a:r>
              <a:rPr lang="en-IN" dirty="0"/>
              <a:t>It is also possible to whitelist acceptable input and reject input which are not allowed.</a:t>
            </a:r>
          </a:p>
          <a:p>
            <a:pPr>
              <a:lnSpc>
                <a:spcPct val="250000"/>
              </a:lnSpc>
            </a:pPr>
            <a:endParaRPr lang="en-IN" dirty="0"/>
          </a:p>
        </p:txBody>
      </p:sp>
    </p:spTree>
    <p:extLst>
      <p:ext uri="{BB962C8B-B14F-4D97-AF65-F5344CB8AC3E}">
        <p14:creationId xmlns:p14="http://schemas.microsoft.com/office/powerpoint/2010/main" val="1487113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CC597A-0F4E-4A64-876D-B99A425FBA7F}"/>
              </a:ext>
            </a:extLst>
          </p:cNvPr>
          <p:cNvSpPr txBox="1"/>
          <p:nvPr/>
        </p:nvSpPr>
        <p:spPr>
          <a:xfrm>
            <a:off x="0" y="838200"/>
            <a:ext cx="12192000" cy="461665"/>
          </a:xfrm>
          <a:prstGeom prst="rect">
            <a:avLst/>
          </a:prstGeom>
          <a:solidFill>
            <a:schemeClr val="tx1"/>
          </a:solidFill>
        </p:spPr>
        <p:txBody>
          <a:bodyPr wrap="square" rtlCol="0">
            <a:spAutoFit/>
          </a:bodyPr>
          <a:lstStyle/>
          <a:p>
            <a:r>
              <a:rPr lang="en-IN" sz="2400" dirty="0">
                <a:solidFill>
                  <a:schemeClr val="tx2"/>
                </a:solidFill>
              </a:rPr>
              <a:t>Preventive mechanisms to avoid IDOR based attacks</a:t>
            </a:r>
          </a:p>
        </p:txBody>
      </p:sp>
      <p:sp>
        <p:nvSpPr>
          <p:cNvPr id="3" name="TextBox 2">
            <a:extLst>
              <a:ext uri="{FF2B5EF4-FFF2-40B4-BE49-F238E27FC236}">
                <a16:creationId xmlns:a16="http://schemas.microsoft.com/office/drawing/2014/main" id="{E2DC7C8E-1B8C-4429-849C-41614F409A77}"/>
              </a:ext>
            </a:extLst>
          </p:cNvPr>
          <p:cNvSpPr txBox="1"/>
          <p:nvPr/>
        </p:nvSpPr>
        <p:spPr>
          <a:xfrm>
            <a:off x="0" y="2095499"/>
            <a:ext cx="12058650" cy="3838575"/>
          </a:xfrm>
          <a:prstGeom prst="rect">
            <a:avLst/>
          </a:prstGeom>
          <a:solidFill>
            <a:schemeClr val="tx2"/>
          </a:solidFill>
        </p:spPr>
        <p:txBody>
          <a:bodyPr wrap="square" rtlCol="0">
            <a:spAutoFit/>
          </a:bodyPr>
          <a:lstStyle/>
          <a:p>
            <a:pPr marL="285750" indent="-285750">
              <a:lnSpc>
                <a:spcPct val="150000"/>
              </a:lnSpc>
              <a:buFont typeface="Arial" panose="020B0604020202020204" pitchFamily="34" charset="0"/>
              <a:buChar char="•"/>
            </a:pPr>
            <a:r>
              <a:rPr lang="en-IN" b="1" dirty="0"/>
              <a:t>Changing Direct object reference to an indirect object reference:</a:t>
            </a:r>
          </a:p>
          <a:p>
            <a:pPr>
              <a:lnSpc>
                <a:spcPct val="150000"/>
              </a:lnSpc>
            </a:pPr>
            <a:endParaRPr lang="en-IN" dirty="0"/>
          </a:p>
          <a:p>
            <a:pPr marL="285750" indent="-285750">
              <a:lnSpc>
                <a:spcPct val="150000"/>
              </a:lnSpc>
              <a:buFont typeface="Wingdings" panose="05000000000000000000" pitchFamily="2" charset="2"/>
              <a:buChar char="v"/>
            </a:pPr>
            <a:r>
              <a:rPr lang="en-US" b="0" i="0" dirty="0">
                <a:solidFill>
                  <a:srgbClr val="333333"/>
                </a:solidFill>
                <a:effectLst/>
                <a:latin typeface="Helvetica Neue" panose="020B0604020202020204" charset="0"/>
              </a:rPr>
              <a:t>Another prevention strategy is to change the direct object reference to an indirect object reference. One way would be to provide a user a list of choices which are specific to that user, which are meaningful only for that user's context.</a:t>
            </a:r>
          </a:p>
          <a:p>
            <a:pPr>
              <a:lnSpc>
                <a:spcPct val="150000"/>
              </a:lnSpc>
            </a:pPr>
            <a:endParaRPr lang="en-IN" dirty="0"/>
          </a:p>
          <a:p>
            <a:pPr marL="285750" indent="-285750">
              <a:lnSpc>
                <a:spcPct val="150000"/>
              </a:lnSpc>
              <a:buFont typeface="Wingdings" panose="05000000000000000000" pitchFamily="2" charset="2"/>
              <a:buChar char="v"/>
            </a:pPr>
            <a:r>
              <a:rPr lang="en-US" dirty="0">
                <a:solidFill>
                  <a:srgbClr val="333333"/>
                </a:solidFill>
                <a:latin typeface="Helvetica Neue" panose="020B0604020202020204" charset="0"/>
              </a:rPr>
              <a:t>Instead of using direct references in the URL www.example.com/credit/profile/id#12, use indirect references www.example.com/c/ab. Then, refer to the indirect reference map to look for the actual reference. This way, direct references containing users’ credit card information will not be exposed.</a:t>
            </a:r>
            <a:endParaRPr lang="en-IN" dirty="0">
              <a:solidFill>
                <a:srgbClr val="333333"/>
              </a:solidFill>
              <a:latin typeface="Helvetica Neue" panose="020B0604020202020204" charset="0"/>
            </a:endParaRPr>
          </a:p>
        </p:txBody>
      </p:sp>
    </p:spTree>
    <p:extLst>
      <p:ext uri="{BB962C8B-B14F-4D97-AF65-F5344CB8AC3E}">
        <p14:creationId xmlns:p14="http://schemas.microsoft.com/office/powerpoint/2010/main" val="30611072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4F1050B-C68C-4451-8BA4-D6EF32E87D57}"/>
              </a:ext>
            </a:extLst>
          </p:cNvPr>
          <p:cNvSpPr txBox="1"/>
          <p:nvPr/>
        </p:nvSpPr>
        <p:spPr>
          <a:xfrm>
            <a:off x="171450" y="838200"/>
            <a:ext cx="12020550" cy="461665"/>
          </a:xfrm>
          <a:prstGeom prst="rect">
            <a:avLst/>
          </a:prstGeom>
          <a:solidFill>
            <a:schemeClr val="tx1"/>
          </a:solidFill>
        </p:spPr>
        <p:txBody>
          <a:bodyPr wrap="square" rtlCol="0">
            <a:spAutoFit/>
          </a:bodyPr>
          <a:lstStyle/>
          <a:p>
            <a:r>
              <a:rPr lang="en-IN" sz="2400" dirty="0">
                <a:solidFill>
                  <a:schemeClr val="tx2"/>
                </a:solidFill>
              </a:rPr>
              <a:t>Burp Walkthrough: </a:t>
            </a:r>
          </a:p>
        </p:txBody>
      </p:sp>
      <p:sp>
        <p:nvSpPr>
          <p:cNvPr id="3" name="TextBox 2">
            <a:extLst>
              <a:ext uri="{FF2B5EF4-FFF2-40B4-BE49-F238E27FC236}">
                <a16:creationId xmlns:a16="http://schemas.microsoft.com/office/drawing/2014/main" id="{54DCFC2B-56D5-4E17-B73C-61E3DDF960C7}"/>
              </a:ext>
            </a:extLst>
          </p:cNvPr>
          <p:cNvSpPr txBox="1"/>
          <p:nvPr/>
        </p:nvSpPr>
        <p:spPr>
          <a:xfrm>
            <a:off x="171450" y="2095499"/>
            <a:ext cx="11887200" cy="2118529"/>
          </a:xfrm>
          <a:prstGeom prst="rect">
            <a:avLst/>
          </a:prstGeom>
          <a:solidFill>
            <a:schemeClr val="tx2"/>
          </a:solidFill>
        </p:spPr>
        <p:txBody>
          <a:bodyPr wrap="square" rtlCol="0">
            <a:spAutoFit/>
          </a:bodyPr>
          <a:lstStyle/>
          <a:p>
            <a:pPr marL="285750" indent="-285750">
              <a:lnSpc>
                <a:spcPct val="150000"/>
              </a:lnSpc>
              <a:buFont typeface="Arial" panose="020B0604020202020204" pitchFamily="34" charset="0"/>
              <a:buChar char="•"/>
            </a:pPr>
            <a:r>
              <a:rPr lang="en-IN" dirty="0">
                <a:solidFill>
                  <a:srgbClr val="333333"/>
                </a:solidFill>
                <a:latin typeface="Helvetica Neue" panose="020B0604020202020204" charset="0"/>
              </a:rPr>
              <a:t>Install the Burp Community edition </a:t>
            </a:r>
          </a:p>
          <a:p>
            <a:pPr marL="285750" indent="-285750">
              <a:lnSpc>
                <a:spcPct val="150000"/>
              </a:lnSpc>
              <a:buFont typeface="Arial" panose="020B0604020202020204" pitchFamily="34" charset="0"/>
              <a:buChar char="•"/>
            </a:pPr>
            <a:r>
              <a:rPr lang="en-IN" dirty="0">
                <a:solidFill>
                  <a:srgbClr val="333333"/>
                </a:solidFill>
                <a:latin typeface="Helvetica Neue" panose="020B0604020202020204" charset="0"/>
              </a:rPr>
              <a:t>Install </a:t>
            </a:r>
            <a:r>
              <a:rPr lang="en-IN" dirty="0" err="1">
                <a:solidFill>
                  <a:srgbClr val="333333"/>
                </a:solidFill>
                <a:latin typeface="Helvetica Neue" panose="020B0604020202020204" charset="0"/>
              </a:rPr>
              <a:t>Foxyproxy</a:t>
            </a:r>
            <a:r>
              <a:rPr lang="en-IN" dirty="0">
                <a:solidFill>
                  <a:srgbClr val="333333"/>
                </a:solidFill>
                <a:latin typeface="Helvetica Neue" panose="020B0604020202020204" charset="0"/>
              </a:rPr>
              <a:t> extension on </a:t>
            </a:r>
            <a:r>
              <a:rPr lang="en-IN" dirty="0" err="1">
                <a:solidFill>
                  <a:srgbClr val="333333"/>
                </a:solidFill>
                <a:latin typeface="Helvetica Neue" panose="020B0604020202020204" charset="0"/>
              </a:rPr>
              <a:t>morzilla</a:t>
            </a:r>
            <a:r>
              <a:rPr lang="en-IN" dirty="0">
                <a:solidFill>
                  <a:srgbClr val="333333"/>
                </a:solidFill>
                <a:latin typeface="Helvetica Neue" panose="020B0604020202020204" charset="0"/>
              </a:rPr>
              <a:t> </a:t>
            </a:r>
            <a:r>
              <a:rPr lang="en-IN" dirty="0" err="1">
                <a:solidFill>
                  <a:srgbClr val="333333"/>
                </a:solidFill>
                <a:latin typeface="Helvetica Neue" panose="020B0604020202020204" charset="0"/>
              </a:rPr>
              <a:t>firefox</a:t>
            </a:r>
            <a:r>
              <a:rPr lang="en-IN" dirty="0">
                <a:solidFill>
                  <a:srgbClr val="333333"/>
                </a:solidFill>
                <a:latin typeface="Helvetica Neue" panose="020B0604020202020204" charset="0"/>
              </a:rPr>
              <a:t> and change the address to route through 127.0.0.1 and port 8080. </a:t>
            </a:r>
          </a:p>
          <a:p>
            <a:pPr marL="285750" indent="-285750">
              <a:lnSpc>
                <a:spcPct val="150000"/>
              </a:lnSpc>
              <a:buFont typeface="Arial" panose="020B0604020202020204" pitchFamily="34" charset="0"/>
              <a:buChar char="•"/>
            </a:pPr>
            <a:r>
              <a:rPr lang="en-IN" dirty="0">
                <a:solidFill>
                  <a:srgbClr val="333333"/>
                </a:solidFill>
                <a:latin typeface="Helvetica Neue" panose="020B0604020202020204" charset="0"/>
              </a:rPr>
              <a:t>Open Burp and go to proxy – intercept and turn off Intercept</a:t>
            </a:r>
          </a:p>
          <a:p>
            <a:pPr marL="285750" indent="-285750">
              <a:lnSpc>
                <a:spcPct val="150000"/>
              </a:lnSpc>
              <a:buFont typeface="Arial" panose="020B0604020202020204" pitchFamily="34" charset="0"/>
              <a:buChar char="•"/>
            </a:pPr>
            <a:r>
              <a:rPr lang="en-IN" dirty="0">
                <a:solidFill>
                  <a:srgbClr val="333333"/>
                </a:solidFill>
                <a:latin typeface="Helvetica Neue" panose="020B0604020202020204" charset="0"/>
              </a:rPr>
              <a:t>Install the Burp CA Certificate</a:t>
            </a:r>
          </a:p>
          <a:p>
            <a:pPr marL="285750" indent="-285750">
              <a:lnSpc>
                <a:spcPct val="150000"/>
              </a:lnSpc>
              <a:buFont typeface="Arial" panose="020B0604020202020204" pitchFamily="34" charset="0"/>
              <a:buChar char="•"/>
            </a:pPr>
            <a:r>
              <a:rPr lang="en-IN" dirty="0">
                <a:solidFill>
                  <a:srgbClr val="333333"/>
                </a:solidFill>
                <a:latin typeface="Helvetica Neue" panose="020B0604020202020204" charset="0"/>
              </a:rPr>
              <a:t> Check the Https traffic history on burp and if it is available, then the installation is complete</a:t>
            </a:r>
          </a:p>
        </p:txBody>
      </p:sp>
    </p:spTree>
    <p:extLst>
      <p:ext uri="{BB962C8B-B14F-4D97-AF65-F5344CB8AC3E}">
        <p14:creationId xmlns:p14="http://schemas.microsoft.com/office/powerpoint/2010/main" val="856643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3"/>
          <p:cNvSpPr txBox="1">
            <a:spLocks noGrp="1"/>
          </p:cNvSpPr>
          <p:nvPr>
            <p:ph type="title"/>
          </p:nvPr>
        </p:nvSpPr>
        <p:spPr>
          <a:xfrm>
            <a:off x="415600" y="593367"/>
            <a:ext cx="11360800" cy="763600"/>
          </a:xfrm>
          <a:prstGeom prst="rect">
            <a:avLst/>
          </a:prstGeom>
          <a:solidFill>
            <a:schemeClr val="tx1">
              <a:alpha val="55000"/>
            </a:schemeClr>
          </a:solidFill>
        </p:spPr>
        <p:txBody>
          <a:bodyPr spcFirstLastPara="1" wrap="square" lIns="121900" tIns="121900" rIns="121900" bIns="121900" anchor="t" anchorCtr="0">
            <a:noAutofit/>
          </a:bodyPr>
          <a:lstStyle/>
          <a:p>
            <a:r>
              <a:rPr lang="en" dirty="0">
                <a:solidFill>
                  <a:schemeClr val="tx2"/>
                </a:solidFill>
              </a:rPr>
              <a:t>Hands On + Demo</a:t>
            </a:r>
            <a:endParaRPr dirty="0">
              <a:solidFill>
                <a:schemeClr val="tx2"/>
              </a:solidFill>
            </a:endParaRPr>
          </a:p>
        </p:txBody>
      </p:sp>
      <p:sp>
        <p:nvSpPr>
          <p:cNvPr id="227" name="Google Shape;227;p43"/>
          <p:cNvSpPr txBox="1">
            <a:spLocks noGrp="1"/>
          </p:cNvSpPr>
          <p:nvPr>
            <p:ph type="body" idx="1"/>
          </p:nvPr>
        </p:nvSpPr>
        <p:spPr>
          <a:xfrm>
            <a:off x="415600" y="1536633"/>
            <a:ext cx="11360800" cy="4049200"/>
          </a:xfrm>
          <a:prstGeom prst="rect">
            <a:avLst/>
          </a:prstGeom>
          <a:solidFill>
            <a:schemeClr val="tx2">
              <a:alpha val="55000"/>
            </a:schemeClr>
          </a:solidFill>
        </p:spPr>
        <p:txBody>
          <a:bodyPr spcFirstLastPara="1" wrap="square" lIns="121900" tIns="121900" rIns="121900" bIns="121900" anchor="t" anchorCtr="0">
            <a:noAutofit/>
          </a:bodyPr>
          <a:lstStyle/>
          <a:p>
            <a:pPr>
              <a:buClr>
                <a:srgbClr val="FFFFFF"/>
              </a:buClr>
            </a:pPr>
            <a:r>
              <a:rPr lang="en" dirty="0">
                <a:solidFill>
                  <a:schemeClr val="tx1"/>
                </a:solidFill>
              </a:rPr>
              <a:t>Sign into the courses.codepath.com website</a:t>
            </a:r>
            <a:br>
              <a:rPr lang="en" dirty="0">
                <a:solidFill>
                  <a:schemeClr val="tx1"/>
                </a:solidFill>
              </a:rPr>
            </a:br>
            <a:endParaRPr dirty="0">
              <a:solidFill>
                <a:schemeClr val="tx1"/>
              </a:solidFill>
            </a:endParaRPr>
          </a:p>
          <a:p>
            <a:pPr>
              <a:buClr>
                <a:srgbClr val="FFFFFF"/>
              </a:buClr>
            </a:pPr>
            <a:r>
              <a:rPr lang="en" dirty="0">
                <a:solidFill>
                  <a:schemeClr val="tx1"/>
                </a:solidFill>
              </a:rPr>
              <a:t>Sign into Security Shepherd</a:t>
            </a:r>
            <a:br>
              <a:rPr lang="en" dirty="0">
                <a:solidFill>
                  <a:schemeClr val="tx1"/>
                </a:solidFill>
              </a:rPr>
            </a:br>
            <a:endParaRPr dirty="0">
              <a:solidFill>
                <a:schemeClr val="tx1"/>
              </a:solidFill>
            </a:endParaRPr>
          </a:p>
          <a:p>
            <a:pPr>
              <a:buClr>
                <a:srgbClr val="FFFFFF"/>
              </a:buClr>
            </a:pPr>
            <a:r>
              <a:rPr lang="en" dirty="0">
                <a:solidFill>
                  <a:schemeClr val="tx1"/>
                </a:solidFill>
              </a:rPr>
              <a:t>Sign into CTF</a:t>
            </a:r>
            <a:br>
              <a:rPr lang="en" dirty="0">
                <a:solidFill>
                  <a:schemeClr val="tx1"/>
                </a:solidFill>
              </a:rPr>
            </a:br>
            <a:endParaRPr dirty="0">
              <a:solidFill>
                <a:schemeClr val="tx1"/>
              </a:solidFill>
            </a:endParaRPr>
          </a:p>
          <a:p>
            <a:pPr>
              <a:buClr>
                <a:srgbClr val="FFFFFF"/>
              </a:buClr>
            </a:pPr>
            <a:r>
              <a:rPr lang="en" dirty="0">
                <a:solidFill>
                  <a:schemeClr val="tx1"/>
                </a:solidFill>
              </a:rPr>
              <a:t>Demo of CTF 1.00 - Hidden Employee</a:t>
            </a:r>
            <a:br>
              <a:rPr lang="en" dirty="0">
                <a:solidFill>
                  <a:schemeClr val="tx1"/>
                </a:solidFill>
              </a:rPr>
            </a:br>
            <a:endParaRPr dirty="0">
              <a:solidFill>
                <a:schemeClr val="tx1"/>
              </a:solidFill>
            </a:endParaRPr>
          </a:p>
          <a:p>
            <a:pPr>
              <a:buClr>
                <a:srgbClr val="FFFFFF"/>
              </a:buClr>
            </a:pPr>
            <a:r>
              <a:rPr lang="en" dirty="0">
                <a:solidFill>
                  <a:schemeClr val="tx1"/>
                </a:solidFill>
              </a:rPr>
              <a:t>Do the Lab Assignments and Capture the Flag</a:t>
            </a:r>
            <a:endParaRPr dirty="0">
              <a:solidFill>
                <a:schemeClr val="tx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7"/>
          <p:cNvSpPr/>
          <p:nvPr/>
        </p:nvSpPr>
        <p:spPr>
          <a:xfrm>
            <a:off x="71521" y="2334525"/>
            <a:ext cx="11746689" cy="3632800"/>
          </a:xfrm>
          <a:prstGeom prst="rect">
            <a:avLst/>
          </a:prstGeom>
          <a:solidFill>
            <a:srgbClr val="FFFFFF"/>
          </a:solidFill>
          <a:ln>
            <a:noFill/>
          </a:ln>
        </p:spPr>
        <p:txBody>
          <a:bodyPr spcFirstLastPara="1" wrap="square" lIns="121900" tIns="121900" rIns="121900" bIns="121900" anchor="ctr" anchorCtr="0">
            <a:noAutofit/>
          </a:bodyPr>
          <a:lstStyle/>
          <a:p>
            <a:pPr marL="457200" lvl="0" indent="-342900" algn="l" rtl="0">
              <a:spcBef>
                <a:spcPts val="0"/>
              </a:spcBef>
              <a:spcAft>
                <a:spcPts val="0"/>
              </a:spcAft>
              <a:buClr>
                <a:schemeClr val="dk1"/>
              </a:buClr>
              <a:buSzPts val="1800"/>
              <a:buFont typeface="Helvetica Neue"/>
              <a:buAutoNum type="arabicPeriod"/>
            </a:pPr>
            <a:r>
              <a:rPr lang="en-US" sz="2400" b="1" dirty="0">
                <a:solidFill>
                  <a:schemeClr val="dk1"/>
                </a:solidFill>
                <a:latin typeface="Helvetica Neue"/>
                <a:ea typeface="Helvetica Neue"/>
                <a:cs typeface="Helvetica Neue"/>
                <a:sym typeface="Helvetica Neue"/>
              </a:rPr>
              <a:t>The assignment (CTF) and lab (Security Shepherd) are due by the posted deadline. (11:59pm before next week’s session)</a:t>
            </a:r>
          </a:p>
          <a:p>
            <a:pPr marL="457200" lvl="0" indent="-342900" algn="l" rtl="0">
              <a:spcBef>
                <a:spcPts val="1000"/>
              </a:spcBef>
              <a:spcAft>
                <a:spcPts val="1000"/>
              </a:spcAft>
              <a:buClr>
                <a:schemeClr val="dk1"/>
              </a:buClr>
              <a:buSzPts val="1800"/>
              <a:buFont typeface="Helvetica Neue"/>
              <a:buAutoNum type="arabicPeriod"/>
            </a:pPr>
            <a:r>
              <a:rPr lang="en-US" sz="2400" b="1" dirty="0">
                <a:solidFill>
                  <a:schemeClr val="dk1"/>
                </a:solidFill>
                <a:latin typeface="Helvetica Neue"/>
                <a:ea typeface="Helvetica Neue"/>
                <a:cs typeface="Helvetica Neue"/>
                <a:sym typeface="Helvetica Neue"/>
              </a:rPr>
              <a:t>Get started early</a:t>
            </a:r>
            <a:r>
              <a:rPr lang="en-US" sz="2400" dirty="0">
                <a:solidFill>
                  <a:schemeClr val="dk1"/>
                </a:solidFill>
                <a:latin typeface="Helvetica Neue"/>
                <a:ea typeface="Helvetica Neue"/>
                <a:cs typeface="Helvetica Neue"/>
                <a:sym typeface="Helvetica Neue"/>
              </a:rPr>
              <a:t> so when you run into issues, you have time to use resources like the </a:t>
            </a:r>
            <a:r>
              <a:rPr lang="en-US" sz="2400" b="1" dirty="0" err="1">
                <a:solidFill>
                  <a:schemeClr val="dk1"/>
                </a:solidFill>
                <a:latin typeface="Helvetica Neue"/>
                <a:ea typeface="Helvetica Neue"/>
                <a:cs typeface="Helvetica Neue"/>
                <a:sym typeface="Helvetica Neue"/>
              </a:rPr>
              <a:t>CodePath</a:t>
            </a:r>
            <a:r>
              <a:rPr lang="en-US" sz="2400" b="1" dirty="0">
                <a:solidFill>
                  <a:schemeClr val="dk1"/>
                </a:solidFill>
                <a:latin typeface="Helvetica Neue"/>
                <a:ea typeface="Helvetica Neue"/>
                <a:cs typeface="Helvetica Neue"/>
                <a:sym typeface="Helvetica Neue"/>
              </a:rPr>
              <a:t> Discussions forum!</a:t>
            </a:r>
            <a:endParaRPr lang="en-US" sz="2400" dirty="0">
              <a:latin typeface="Helvetica Neue"/>
              <a:ea typeface="Helvetica Neue"/>
              <a:cs typeface="Helvetica Neue"/>
              <a:sym typeface="Helvetica Neue"/>
            </a:endParaRPr>
          </a:p>
        </p:txBody>
      </p:sp>
      <p:sp>
        <p:nvSpPr>
          <p:cNvPr id="253" name="Google Shape;253;p47"/>
          <p:cNvSpPr/>
          <p:nvPr/>
        </p:nvSpPr>
        <p:spPr>
          <a:xfrm>
            <a:off x="142875" y="635300"/>
            <a:ext cx="11675335" cy="1012525"/>
          </a:xfrm>
          <a:prstGeom prst="rect">
            <a:avLst/>
          </a:prstGeom>
          <a:solidFill>
            <a:schemeClr val="tx1"/>
          </a:solidFill>
          <a:ln>
            <a:noFill/>
          </a:ln>
        </p:spPr>
        <p:txBody>
          <a:bodyPr spcFirstLastPara="1" wrap="square" lIns="121900" tIns="121900" rIns="121900" bIns="121900" anchor="ctr" anchorCtr="0">
            <a:noAutofit/>
          </a:bodyPr>
          <a:lstStyle/>
          <a:p>
            <a:r>
              <a:rPr lang="en-IN" sz="2400" dirty="0">
                <a:solidFill>
                  <a:schemeClr val="tx2"/>
                </a:solidFill>
              </a:rPr>
              <a:t>Wrap-Up and Remainders:</a:t>
            </a:r>
            <a:endParaRPr sz="2400" dirty="0">
              <a:solidFill>
                <a:schemeClr val="tx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9"/>
          <p:cNvSpPr txBox="1">
            <a:spLocks noGrp="1"/>
          </p:cNvSpPr>
          <p:nvPr>
            <p:ph type="title"/>
          </p:nvPr>
        </p:nvSpPr>
        <p:spPr>
          <a:xfrm>
            <a:off x="415600" y="593367"/>
            <a:ext cx="11360800" cy="763600"/>
          </a:xfrm>
          <a:prstGeom prst="rect">
            <a:avLst/>
          </a:prstGeom>
          <a:solidFill>
            <a:srgbClr val="1A1A1A">
              <a:alpha val="55000"/>
            </a:srgbClr>
          </a:solidFill>
        </p:spPr>
        <p:txBody>
          <a:bodyPr spcFirstLastPara="1" wrap="square" lIns="121900" tIns="121900" rIns="121900" bIns="121900" anchor="t" anchorCtr="0">
            <a:noAutofit/>
          </a:bodyPr>
          <a:lstStyle/>
          <a:p>
            <a:r>
              <a:rPr lang="en" dirty="0">
                <a:solidFill>
                  <a:schemeClr val="bg1"/>
                </a:solidFill>
              </a:rPr>
              <a:t>Next Week</a:t>
            </a:r>
            <a:endParaRPr dirty="0">
              <a:solidFill>
                <a:schemeClr val="bg1"/>
              </a:solidFill>
            </a:endParaRPr>
          </a:p>
          <a:p>
            <a:endParaRPr dirty="0"/>
          </a:p>
        </p:txBody>
      </p:sp>
      <p:sp>
        <p:nvSpPr>
          <p:cNvPr id="273" name="Google Shape;273;p49"/>
          <p:cNvSpPr txBox="1">
            <a:spLocks noGrp="1"/>
          </p:cNvSpPr>
          <p:nvPr>
            <p:ph type="body" idx="1"/>
          </p:nvPr>
        </p:nvSpPr>
        <p:spPr>
          <a:xfrm>
            <a:off x="415600" y="1879533"/>
            <a:ext cx="11360800" cy="2473392"/>
          </a:xfrm>
          <a:prstGeom prst="rect">
            <a:avLst/>
          </a:prstGeom>
          <a:solidFill>
            <a:schemeClr val="tx2">
              <a:alpha val="55000"/>
            </a:schemeClr>
          </a:solidFill>
        </p:spPr>
        <p:txBody>
          <a:bodyPr spcFirstLastPara="1" wrap="square" lIns="121900" tIns="121900" rIns="121900" bIns="121900" anchor="t" anchorCtr="0">
            <a:noAutofit/>
          </a:bodyPr>
          <a:lstStyle/>
          <a:p>
            <a:pPr marL="952485" indent="-342900"/>
            <a:r>
              <a:rPr lang="en" sz="2000" dirty="0">
                <a:solidFill>
                  <a:schemeClr val="tx1"/>
                </a:solidFill>
                <a:latin typeface="Helvetica Neue"/>
                <a:ea typeface="Helvetica Neue"/>
                <a:cs typeface="Helvetica Neue"/>
                <a:sym typeface="Helvetica Neue"/>
              </a:rPr>
              <a:t>Cookies and Session Based Attacks</a:t>
            </a:r>
          </a:p>
          <a:p>
            <a:pPr marL="952485" indent="-342900"/>
            <a:endParaRPr lang="en" sz="2000" dirty="0">
              <a:solidFill>
                <a:schemeClr val="tx1"/>
              </a:solidFill>
              <a:latin typeface="Helvetica Neue"/>
              <a:sym typeface="Helvetica Neue"/>
            </a:endParaRPr>
          </a:p>
          <a:p>
            <a:pPr marL="952485" indent="-342900"/>
            <a:r>
              <a:rPr lang="en" sz="2000" dirty="0">
                <a:solidFill>
                  <a:schemeClr val="tx1"/>
                </a:solidFill>
                <a:latin typeface="Helvetica Neue"/>
                <a:sym typeface="Helvetica Neue"/>
              </a:rPr>
              <a:t>We will learn how attackers can forge requests, steal cookies, and hijack browser sessions to  gain access to privileged actions.</a:t>
            </a:r>
            <a:endParaRPr sz="2000" dirty="0">
              <a:solidFill>
                <a:schemeClr val="tx1"/>
              </a:solidFill>
              <a:latin typeface="Helvetica Neue"/>
              <a:sym typeface="Helvetica Neue"/>
            </a:endParaRPr>
          </a:p>
          <a:p>
            <a:pPr marL="0" indent="0">
              <a:spcBef>
                <a:spcPts val="400"/>
              </a:spcBef>
              <a:buNone/>
            </a:pPr>
            <a:endParaRPr sz="2000" dirty="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51"/>
          <p:cNvSpPr/>
          <p:nvPr/>
        </p:nvSpPr>
        <p:spPr>
          <a:xfrm>
            <a:off x="0" y="2705400"/>
            <a:ext cx="12213200" cy="1447200"/>
          </a:xfrm>
          <a:prstGeom prst="rect">
            <a:avLst/>
          </a:prstGeom>
          <a:solidFill>
            <a:srgbClr val="FFFFFF"/>
          </a:solidFill>
          <a:ln>
            <a:noFill/>
          </a:ln>
        </p:spPr>
        <p:txBody>
          <a:bodyPr spcFirstLastPara="1" wrap="square" lIns="121900" tIns="121900" rIns="121900" bIns="121900" anchor="ctr" anchorCtr="0">
            <a:noAutofit/>
          </a:bodyPr>
          <a:lstStyle/>
          <a:p>
            <a:endParaRPr sz="2400"/>
          </a:p>
        </p:txBody>
      </p:sp>
      <p:sp>
        <p:nvSpPr>
          <p:cNvPr id="285" name="Google Shape;285;p51"/>
          <p:cNvSpPr txBox="1">
            <a:spLocks noGrp="1"/>
          </p:cNvSpPr>
          <p:nvPr>
            <p:ph type="title"/>
          </p:nvPr>
        </p:nvSpPr>
        <p:spPr>
          <a:xfrm>
            <a:off x="595200" y="2855000"/>
            <a:ext cx="11001600" cy="1148000"/>
          </a:xfrm>
          <a:prstGeom prst="rect">
            <a:avLst/>
          </a:prstGeom>
        </p:spPr>
        <p:txBody>
          <a:bodyPr spcFirstLastPara="1" wrap="square" lIns="121900" tIns="121900" rIns="121900" bIns="121900" anchor="ctr" anchorCtr="0">
            <a:noAutofit/>
          </a:bodyPr>
          <a:lstStyle/>
          <a:p>
            <a:r>
              <a:rPr lang="en" sz="6400" dirty="0"/>
              <a:t>Questions??</a:t>
            </a:r>
            <a:endParaRPr sz="6400" dirty="0"/>
          </a:p>
        </p:txBody>
      </p:sp>
    </p:spTree>
    <p:extLst>
      <p:ext uri="{BB962C8B-B14F-4D97-AF65-F5344CB8AC3E}">
        <p14:creationId xmlns:p14="http://schemas.microsoft.com/office/powerpoint/2010/main" val="35589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rgbClr val="77E99A"/>
        </a:solidFill>
        <a:effectLst/>
      </p:bgPr>
    </p:bg>
    <p:spTree>
      <p:nvGrpSpPr>
        <p:cNvPr id="1" name=""/>
        <p:cNvGrpSpPr/>
        <p:nvPr/>
      </p:nvGrpSpPr>
      <p:grpSpPr>
        <a:xfrm>
          <a:off x="0" y="0"/>
          <a:ext cx="0" cy="0"/>
          <a:chOff x="0" y="0"/>
          <a:chExt cx="0" cy="0"/>
        </a:xfrm>
      </p:grpSpPr>
      <p:pic>
        <p:nvPicPr>
          <p:cNvPr id="2050" name="Picture 2" descr="CodePath (@codepath) | Twitter">
            <a:extLst>
              <a:ext uri="{FF2B5EF4-FFF2-40B4-BE49-F238E27FC236}">
                <a16:creationId xmlns:a16="http://schemas.microsoft.com/office/drawing/2014/main" id="{BE2833FD-3BC4-464E-B6FF-41C7B8B916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505669"/>
            <a:ext cx="2143125" cy="184665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6A117BC-550C-4542-A493-CF7A803FD1F2}"/>
              </a:ext>
            </a:extLst>
          </p:cNvPr>
          <p:cNvSpPr txBox="1"/>
          <p:nvPr/>
        </p:nvSpPr>
        <p:spPr>
          <a:xfrm>
            <a:off x="2143126" y="2505670"/>
            <a:ext cx="10048874" cy="1846659"/>
          </a:xfrm>
          <a:prstGeom prst="rect">
            <a:avLst/>
          </a:prstGeom>
          <a:solidFill>
            <a:schemeClr val="bg2"/>
          </a:solidFill>
        </p:spPr>
        <p:txBody>
          <a:bodyPr wrap="square" rtlCol="0">
            <a:spAutoFit/>
          </a:bodyPr>
          <a:lstStyle/>
          <a:p>
            <a:endParaRPr lang="en-IN" dirty="0"/>
          </a:p>
          <a:p>
            <a:endParaRPr lang="en-IN" dirty="0"/>
          </a:p>
          <a:p>
            <a:endParaRPr lang="en-IN" dirty="0"/>
          </a:p>
          <a:p>
            <a:r>
              <a:rPr lang="en-IN" sz="2400" b="1" dirty="0"/>
              <a:t>                                                  UNIT -1  - IDOR</a:t>
            </a:r>
          </a:p>
          <a:p>
            <a:endParaRPr lang="en-IN" dirty="0"/>
          </a:p>
          <a:p>
            <a:endParaRPr lang="en-IN" dirty="0"/>
          </a:p>
        </p:txBody>
      </p:sp>
    </p:spTree>
    <p:extLst>
      <p:ext uri="{BB962C8B-B14F-4D97-AF65-F5344CB8AC3E}">
        <p14:creationId xmlns:p14="http://schemas.microsoft.com/office/powerpoint/2010/main" val="33945222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51"/>
          <p:cNvSpPr/>
          <p:nvPr/>
        </p:nvSpPr>
        <p:spPr>
          <a:xfrm>
            <a:off x="0" y="2705400"/>
            <a:ext cx="12213200" cy="1447200"/>
          </a:xfrm>
          <a:prstGeom prst="rect">
            <a:avLst/>
          </a:prstGeom>
          <a:solidFill>
            <a:srgbClr val="FFFFFF"/>
          </a:solidFill>
          <a:ln>
            <a:noFill/>
          </a:ln>
        </p:spPr>
        <p:txBody>
          <a:bodyPr spcFirstLastPara="1" wrap="square" lIns="121900" tIns="121900" rIns="121900" bIns="121900" anchor="ctr" anchorCtr="0">
            <a:noAutofit/>
          </a:bodyPr>
          <a:lstStyle/>
          <a:p>
            <a:endParaRPr sz="2400"/>
          </a:p>
        </p:txBody>
      </p:sp>
      <p:sp>
        <p:nvSpPr>
          <p:cNvPr id="285" name="Google Shape;285;p51"/>
          <p:cNvSpPr txBox="1">
            <a:spLocks noGrp="1"/>
          </p:cNvSpPr>
          <p:nvPr>
            <p:ph type="title"/>
          </p:nvPr>
        </p:nvSpPr>
        <p:spPr>
          <a:xfrm>
            <a:off x="595200" y="2855000"/>
            <a:ext cx="11001600" cy="1148000"/>
          </a:xfrm>
          <a:prstGeom prst="rect">
            <a:avLst/>
          </a:prstGeom>
        </p:spPr>
        <p:txBody>
          <a:bodyPr spcFirstLastPara="1" wrap="square" lIns="121900" tIns="121900" rIns="121900" bIns="121900" anchor="ctr" anchorCtr="0">
            <a:noAutofit/>
          </a:bodyPr>
          <a:lstStyle/>
          <a:p>
            <a:r>
              <a:rPr lang="en" sz="6400"/>
              <a:t>See You Next Session! 🚀</a:t>
            </a:r>
            <a:endParaRPr sz="6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52"/>
          <p:cNvSpPr txBox="1">
            <a:spLocks noGrp="1"/>
          </p:cNvSpPr>
          <p:nvPr>
            <p:ph type="title"/>
          </p:nvPr>
        </p:nvSpPr>
        <p:spPr>
          <a:xfrm>
            <a:off x="415600" y="593367"/>
            <a:ext cx="11360800" cy="763600"/>
          </a:xfrm>
          <a:prstGeom prst="rect">
            <a:avLst/>
          </a:prstGeom>
          <a:solidFill>
            <a:srgbClr val="1A1A1A">
              <a:alpha val="55000"/>
            </a:srgbClr>
          </a:solidFill>
        </p:spPr>
        <p:txBody>
          <a:bodyPr spcFirstLastPara="1" wrap="square" lIns="121900" tIns="121900" rIns="121900" bIns="121900" anchor="t" anchorCtr="0">
            <a:noAutofit/>
          </a:bodyPr>
          <a:lstStyle/>
          <a:p>
            <a:r>
              <a:rPr lang="en" dirty="0">
                <a:solidFill>
                  <a:schemeClr val="bg1"/>
                </a:solidFill>
              </a:rPr>
              <a:t>Reference and Resources</a:t>
            </a:r>
            <a:endParaRPr dirty="0">
              <a:solidFill>
                <a:schemeClr val="bg1"/>
              </a:solidFill>
            </a:endParaRPr>
          </a:p>
          <a:p>
            <a:endParaRPr dirty="0"/>
          </a:p>
        </p:txBody>
      </p:sp>
      <p:sp>
        <p:nvSpPr>
          <p:cNvPr id="291" name="Google Shape;291;p52"/>
          <p:cNvSpPr txBox="1">
            <a:spLocks noGrp="1"/>
          </p:cNvSpPr>
          <p:nvPr>
            <p:ph type="body" idx="1"/>
          </p:nvPr>
        </p:nvSpPr>
        <p:spPr>
          <a:xfrm>
            <a:off x="415600" y="1536633"/>
            <a:ext cx="11360800" cy="4321242"/>
          </a:xfrm>
          <a:prstGeom prst="rect">
            <a:avLst/>
          </a:prstGeom>
          <a:solidFill>
            <a:schemeClr val="tx2">
              <a:alpha val="55000"/>
            </a:schemeClr>
          </a:solidFill>
        </p:spPr>
        <p:txBody>
          <a:bodyPr spcFirstLastPara="1" wrap="square" lIns="121900" tIns="121900" rIns="121900" bIns="121900" anchor="t" anchorCtr="0">
            <a:noAutofit/>
          </a:bodyPr>
          <a:lstStyle/>
          <a:p>
            <a:pPr indent="-448722">
              <a:buClr>
                <a:srgbClr val="FFFFFF"/>
              </a:buClr>
              <a:buSzPts val="1700"/>
            </a:pPr>
            <a:r>
              <a:rPr lang="en" sz="2267" u="sng" dirty="0">
                <a:solidFill>
                  <a:schemeClr val="tx1"/>
                </a:solidFill>
                <a:hlinkClick r:id="rId3">
                  <a:extLst>
                    <a:ext uri="{A12FA001-AC4F-418D-AE19-62706E023703}">
                      <ahyp:hlinkClr xmlns:ahyp="http://schemas.microsoft.com/office/drawing/2018/hyperlinkcolor" val="tx"/>
                    </a:ext>
                  </a:extLst>
                </a:hlinkClick>
              </a:rPr>
              <a:t>https://courses.codepath.com/courses/cybersecurity_university/unit/1#!exercises</a:t>
            </a:r>
            <a:endParaRPr sz="2267" dirty="0">
              <a:solidFill>
                <a:schemeClr val="tx1"/>
              </a:solidFill>
            </a:endParaRPr>
          </a:p>
          <a:p>
            <a:pPr indent="-448722">
              <a:spcBef>
                <a:spcPts val="2133"/>
              </a:spcBef>
              <a:buClr>
                <a:srgbClr val="FFFFFF"/>
              </a:buClr>
              <a:buSzPts val="1700"/>
            </a:pPr>
            <a:r>
              <a:rPr lang="en" sz="2267" u="sng" dirty="0">
                <a:solidFill>
                  <a:schemeClr val="tx1"/>
                </a:solidFill>
                <a:hlinkClick r:id="rId4">
                  <a:extLst>
                    <a:ext uri="{A12FA001-AC4F-418D-AE19-62706E023703}">
                      <ahyp:hlinkClr xmlns:ahyp="http://schemas.microsoft.com/office/drawing/2018/hyperlinkcolor" val="tx"/>
                    </a:ext>
                  </a:extLst>
                </a:hlinkClick>
              </a:rPr>
              <a:t>https://portswigger.net/burp</a:t>
            </a:r>
            <a:endParaRPr lang="en" sz="2267" u="sng" dirty="0">
              <a:solidFill>
                <a:schemeClr val="tx1"/>
              </a:solidFill>
            </a:endParaRPr>
          </a:p>
          <a:p>
            <a:pPr indent="-448722">
              <a:spcBef>
                <a:spcPts val="2133"/>
              </a:spcBef>
              <a:buClr>
                <a:srgbClr val="FFFFFF"/>
              </a:buClr>
              <a:buSzPts val="1700"/>
            </a:pPr>
            <a:r>
              <a:rPr lang="en-IN" sz="2267" dirty="0">
                <a:solidFill>
                  <a:schemeClr val="tx1"/>
                </a:solidFill>
                <a:hlinkClick r:id="rId5">
                  <a:extLst>
                    <a:ext uri="{A12FA001-AC4F-418D-AE19-62706E023703}">
                      <ahyp:hlinkClr xmlns:ahyp="http://schemas.microsoft.com/office/drawing/2018/hyperlinkcolor" val="tx"/>
                    </a:ext>
                  </a:extLst>
                </a:hlinkClick>
              </a:rPr>
              <a:t>https://spanning.com/blog/insecure-direct-object-reference-web-based-application-security-part-6/</a:t>
            </a:r>
            <a:endParaRPr lang="en" sz="2267" u="sng" dirty="0">
              <a:solidFill>
                <a:schemeClr val="tx1"/>
              </a:solidFill>
            </a:endParaRPr>
          </a:p>
          <a:p>
            <a:pPr indent="-448722">
              <a:spcBef>
                <a:spcPts val="2133"/>
              </a:spcBef>
              <a:buClr>
                <a:srgbClr val="FFFFFF"/>
              </a:buClr>
              <a:buSzPts val="1700"/>
            </a:pPr>
            <a:r>
              <a:rPr lang="en-IN" sz="2267" dirty="0">
                <a:solidFill>
                  <a:schemeClr val="tx1"/>
                </a:solidFill>
                <a:hlinkClick r:id="rId6">
                  <a:extLst>
                    <a:ext uri="{A12FA001-AC4F-418D-AE19-62706E023703}">
                      <ahyp:hlinkClr xmlns:ahyp="http://schemas.microsoft.com/office/drawing/2018/hyperlinkcolor" val="tx"/>
                    </a:ext>
                  </a:extLst>
                </a:hlinkClick>
              </a:rPr>
              <a:t>https://portswigger.net/web-security/access-control/idor</a:t>
            </a:r>
            <a:endParaRPr lang="en" sz="2267" u="sng" dirty="0">
              <a:solidFill>
                <a:schemeClr val="tx1"/>
              </a:solidFill>
            </a:endParaRPr>
          </a:p>
          <a:p>
            <a:pPr indent="-448722">
              <a:spcBef>
                <a:spcPts val="2133"/>
              </a:spcBef>
              <a:buClr>
                <a:srgbClr val="FFFFFF"/>
              </a:buClr>
              <a:buSzPts val="1700"/>
            </a:pPr>
            <a:r>
              <a:rPr lang="en-IN" sz="2267" dirty="0">
                <a:solidFill>
                  <a:schemeClr val="tx1"/>
                </a:solidFill>
                <a:hlinkClick r:id="rId7">
                  <a:extLst>
                    <a:ext uri="{A12FA001-AC4F-418D-AE19-62706E023703}">
                      <ahyp:hlinkClr xmlns:ahyp="http://schemas.microsoft.com/office/drawing/2018/hyperlinkcolor" val="tx"/>
                    </a:ext>
                  </a:extLst>
                </a:hlinkClick>
              </a:rPr>
              <a:t>https://www.acunetix.com/blog/web-security-zone/what-are-insecure-direct-object-references/</a:t>
            </a:r>
            <a:endParaRPr lang="en" sz="2267" u="sng" dirty="0">
              <a:solidFill>
                <a:schemeClr val="tx1"/>
              </a:solidFill>
            </a:endParaRPr>
          </a:p>
          <a:p>
            <a:pPr marL="160863" indent="0">
              <a:spcBef>
                <a:spcPts val="2133"/>
              </a:spcBef>
              <a:buClr>
                <a:srgbClr val="FFFFFF"/>
              </a:buClr>
              <a:buSzPts val="1700"/>
              <a:buNone/>
            </a:pPr>
            <a:endParaRPr sz="2267" dirty="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Google Shape;120;p28" title="Cybersecurity Intro Week 1">
            <a:hlinkClick r:id="rId3"/>
          </p:cNvPr>
          <p:cNvPicPr preferRelativeResize="0"/>
          <p:nvPr/>
        </p:nvPicPr>
        <p:blipFill>
          <a:blip r:embed="rId4">
            <a:alphaModFix/>
          </a:blip>
          <a:stretch>
            <a:fillRect/>
          </a:stretch>
        </p:blipFill>
        <p:spPr>
          <a:xfrm>
            <a:off x="1524000" y="0"/>
            <a:ext cx="9144000"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9"/>
          <p:cNvSpPr/>
          <p:nvPr/>
        </p:nvSpPr>
        <p:spPr>
          <a:xfrm>
            <a:off x="0" y="0"/>
            <a:ext cx="1333200" cy="6858000"/>
          </a:xfrm>
          <a:prstGeom prst="rect">
            <a:avLst/>
          </a:prstGeom>
          <a:solidFill>
            <a:srgbClr val="3FBA8A"/>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 name="Google Shape;126;p29"/>
          <p:cNvSpPr txBox="1"/>
          <p:nvPr/>
        </p:nvSpPr>
        <p:spPr>
          <a:xfrm flipH="1">
            <a:off x="333200" y="0"/>
            <a:ext cx="666800" cy="68580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3200" b="1" kern="0">
                <a:solidFill>
                  <a:srgbClr val="FFFFFF"/>
                </a:solidFill>
                <a:latin typeface="Helvetica Neue"/>
                <a:ea typeface="Helvetica Neue"/>
                <a:cs typeface="Helvetica Neue"/>
                <a:sym typeface="Helvetica Neue"/>
              </a:rPr>
              <a:t>L</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A</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B</a:t>
            </a:r>
            <a:endParaRPr sz="3200" b="1" kern="0">
              <a:solidFill>
                <a:srgbClr val="FFFFFF"/>
              </a:solidFill>
              <a:latin typeface="Helvetica Neue"/>
              <a:ea typeface="Helvetica Neue"/>
              <a:cs typeface="Helvetica Neue"/>
              <a:sym typeface="Helvetica Neue"/>
            </a:endParaRPr>
          </a:p>
        </p:txBody>
      </p:sp>
      <p:sp>
        <p:nvSpPr>
          <p:cNvPr id="127" name="Google Shape;127;p29"/>
          <p:cNvSpPr txBox="1"/>
          <p:nvPr/>
        </p:nvSpPr>
        <p:spPr>
          <a:xfrm>
            <a:off x="6785033" y="436200"/>
            <a:ext cx="4832400" cy="4588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4000" kern="0">
                <a:solidFill>
                  <a:srgbClr val="000000"/>
                </a:solidFill>
                <a:latin typeface="Helvetica Neue Light"/>
                <a:ea typeface="Helvetica Neue Light"/>
                <a:cs typeface="Helvetica Neue Light"/>
                <a:sym typeface="Helvetica Neue Light"/>
              </a:rPr>
              <a:t>Security Shepherd</a:t>
            </a:r>
            <a:endParaRPr sz="4000" kern="0">
              <a:solidFill>
                <a:srgbClr val="000000"/>
              </a:solidFill>
              <a:latin typeface="Helvetica Neue Light"/>
              <a:ea typeface="Helvetica Neue Light"/>
              <a:cs typeface="Helvetica Neue Light"/>
              <a:sym typeface="Helvetica Neue Light"/>
            </a:endParaRPr>
          </a:p>
        </p:txBody>
      </p:sp>
      <p:sp>
        <p:nvSpPr>
          <p:cNvPr id="128" name="Google Shape;128;p29"/>
          <p:cNvSpPr txBox="1"/>
          <p:nvPr/>
        </p:nvSpPr>
        <p:spPr>
          <a:xfrm>
            <a:off x="7813433" y="1012761"/>
            <a:ext cx="2775600" cy="2716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1867" kern="0">
                <a:solidFill>
                  <a:srgbClr val="000000"/>
                </a:solidFill>
                <a:latin typeface="Helvetica Neue Light"/>
                <a:ea typeface="Helvetica Neue Light"/>
                <a:cs typeface="Helvetica Neue Light"/>
                <a:sym typeface="Helvetica Neue Light"/>
              </a:rPr>
              <a:t>Lab Platform</a:t>
            </a:r>
            <a:endParaRPr sz="1867" kern="0">
              <a:solidFill>
                <a:srgbClr val="000000"/>
              </a:solidFill>
              <a:latin typeface="Helvetica Neue Light"/>
              <a:ea typeface="Helvetica Neue Light"/>
              <a:cs typeface="Helvetica Neue Light"/>
              <a:sym typeface="Helvetica Neue Light"/>
            </a:endParaRPr>
          </a:p>
        </p:txBody>
      </p:sp>
      <p:pic>
        <p:nvPicPr>
          <p:cNvPr id="129" name="Google Shape;129;p29"/>
          <p:cNvPicPr preferRelativeResize="0"/>
          <p:nvPr/>
        </p:nvPicPr>
        <p:blipFill>
          <a:blip r:embed="rId3">
            <a:alphaModFix/>
          </a:blip>
          <a:stretch>
            <a:fillRect/>
          </a:stretch>
        </p:blipFill>
        <p:spPr>
          <a:xfrm>
            <a:off x="6210467" y="1786951"/>
            <a:ext cx="5981531" cy="3548732"/>
          </a:xfrm>
          <a:prstGeom prst="rect">
            <a:avLst/>
          </a:prstGeom>
          <a:noFill/>
          <a:ln w="9525" cap="flat" cmpd="sng">
            <a:solidFill>
              <a:srgbClr val="B7B7B7"/>
            </a:solidFill>
            <a:prstDash val="solid"/>
            <a:round/>
            <a:headEnd type="none" w="sm" len="sm"/>
            <a:tailEnd type="none" w="sm" len="sm"/>
          </a:ln>
        </p:spPr>
      </p:pic>
      <p:pic>
        <p:nvPicPr>
          <p:cNvPr id="130" name="Google Shape;130;p29"/>
          <p:cNvPicPr preferRelativeResize="0"/>
          <p:nvPr/>
        </p:nvPicPr>
        <p:blipFill>
          <a:blip r:embed="rId4">
            <a:alphaModFix/>
          </a:blip>
          <a:stretch>
            <a:fillRect/>
          </a:stretch>
        </p:blipFill>
        <p:spPr>
          <a:xfrm>
            <a:off x="1551817" y="1831337"/>
            <a:ext cx="4440019" cy="3459932"/>
          </a:xfrm>
          <a:prstGeom prst="rect">
            <a:avLst/>
          </a:prstGeom>
          <a:noFill/>
          <a:ln w="9525" cap="flat" cmpd="sng">
            <a:solidFill>
              <a:srgbClr val="B7B7B7"/>
            </a:solidFill>
            <a:prstDash val="solid"/>
            <a:round/>
            <a:headEnd type="none" w="sm" len="sm"/>
            <a:tailEnd type="none" w="sm" len="sm"/>
          </a:ln>
        </p:spPr>
      </p:pic>
      <p:sp>
        <p:nvSpPr>
          <p:cNvPr id="131" name="Google Shape;131;p29"/>
          <p:cNvSpPr txBox="1"/>
          <p:nvPr/>
        </p:nvSpPr>
        <p:spPr>
          <a:xfrm>
            <a:off x="1355633" y="436200"/>
            <a:ext cx="4832400" cy="4588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4000" kern="0">
                <a:solidFill>
                  <a:srgbClr val="000000"/>
                </a:solidFill>
                <a:latin typeface="Helvetica Neue Light"/>
                <a:ea typeface="Helvetica Neue Light"/>
                <a:cs typeface="Helvetica Neue Light"/>
                <a:sym typeface="Helvetica Neue Light"/>
              </a:rPr>
              <a:t>Course Portal</a:t>
            </a:r>
            <a:endParaRPr sz="4000" kern="0">
              <a:solidFill>
                <a:srgbClr val="000000"/>
              </a:solidFill>
              <a:latin typeface="Helvetica Neue Light"/>
              <a:ea typeface="Helvetica Neue Light"/>
              <a:cs typeface="Helvetica Neue Light"/>
              <a:sym typeface="Helvetica Neue Light"/>
            </a:endParaRPr>
          </a:p>
        </p:txBody>
      </p:sp>
      <p:sp>
        <p:nvSpPr>
          <p:cNvPr id="132" name="Google Shape;132;p29"/>
          <p:cNvSpPr txBox="1"/>
          <p:nvPr/>
        </p:nvSpPr>
        <p:spPr>
          <a:xfrm>
            <a:off x="2384033" y="1012761"/>
            <a:ext cx="2775600" cy="2716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1867" kern="0">
                <a:solidFill>
                  <a:srgbClr val="000000"/>
                </a:solidFill>
                <a:latin typeface="Helvetica Neue Light"/>
                <a:ea typeface="Helvetica Neue Light"/>
                <a:cs typeface="Helvetica Neue Light"/>
                <a:sym typeface="Helvetica Neue Light"/>
              </a:rPr>
              <a:t>Lab Tab</a:t>
            </a:r>
            <a:endParaRPr sz="1867" kern="0">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30"/>
          <p:cNvSpPr/>
          <p:nvPr/>
        </p:nvSpPr>
        <p:spPr>
          <a:xfrm>
            <a:off x="1333200" y="0"/>
            <a:ext cx="10858800" cy="6893600"/>
          </a:xfrm>
          <a:prstGeom prst="rect">
            <a:avLst/>
          </a:prstGeom>
          <a:solidFill>
            <a:srgbClr val="000000">
              <a:alpha val="35000"/>
            </a:srgbClr>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nvGrpSpPr>
          <p:cNvPr id="138" name="Google Shape;138;p30"/>
          <p:cNvGrpSpPr/>
          <p:nvPr/>
        </p:nvGrpSpPr>
        <p:grpSpPr>
          <a:xfrm>
            <a:off x="4566707" y="2727783"/>
            <a:ext cx="4515236" cy="2418431"/>
            <a:chOff x="5056255" y="2515200"/>
            <a:chExt cx="3630000" cy="2119200"/>
          </a:xfrm>
        </p:grpSpPr>
        <p:sp>
          <p:nvSpPr>
            <p:cNvPr id="139" name="Google Shape;139;p30"/>
            <p:cNvSpPr/>
            <p:nvPr/>
          </p:nvSpPr>
          <p:spPr>
            <a:xfrm>
              <a:off x="5199775" y="2515200"/>
              <a:ext cx="3412500" cy="21192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0" name="Google Shape;140;p30"/>
            <p:cNvSpPr txBox="1"/>
            <p:nvPr/>
          </p:nvSpPr>
          <p:spPr>
            <a:xfrm>
              <a:off x="5240300" y="2692105"/>
              <a:ext cx="3261900" cy="8751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3200" b="1" kern="0">
                  <a:solidFill>
                    <a:srgbClr val="000000"/>
                  </a:solidFill>
                  <a:latin typeface="Helvetica Neue"/>
                  <a:ea typeface="Helvetica Neue"/>
                  <a:cs typeface="Helvetica Neue"/>
                  <a:sym typeface="Helvetica Neue"/>
                </a:rPr>
                <a:t>Lab + Assignment</a:t>
              </a:r>
              <a:br>
                <a:rPr lang="en" sz="3200" b="1" kern="0">
                  <a:solidFill>
                    <a:srgbClr val="000000"/>
                  </a:solidFill>
                  <a:latin typeface="Helvetica Neue"/>
                  <a:ea typeface="Helvetica Neue"/>
                  <a:cs typeface="Helvetica Neue"/>
                  <a:sym typeface="Helvetica Neue"/>
                </a:rPr>
              </a:br>
              <a:r>
                <a:rPr lang="en" sz="3200" b="1" kern="0">
                  <a:solidFill>
                    <a:srgbClr val="000000"/>
                  </a:solidFill>
                  <a:latin typeface="Helvetica Neue"/>
                  <a:ea typeface="Helvetica Neue"/>
                  <a:cs typeface="Helvetica Neue"/>
                  <a:sym typeface="Helvetica Neue"/>
                </a:rPr>
                <a:t>Deadline</a:t>
              </a:r>
              <a:endParaRPr sz="3200" b="1" kern="0">
                <a:solidFill>
                  <a:srgbClr val="000000"/>
                </a:solidFill>
                <a:latin typeface="Helvetica Neue"/>
                <a:ea typeface="Helvetica Neue"/>
                <a:cs typeface="Helvetica Neue"/>
                <a:sym typeface="Helvetica Neue"/>
              </a:endParaRPr>
            </a:p>
          </p:txBody>
        </p:sp>
        <p:sp>
          <p:nvSpPr>
            <p:cNvPr id="141" name="Google Shape;141;p30"/>
            <p:cNvSpPr txBox="1"/>
            <p:nvPr/>
          </p:nvSpPr>
          <p:spPr>
            <a:xfrm>
              <a:off x="5056255" y="3662648"/>
              <a:ext cx="3630000" cy="9717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2400" b="1" kern="0">
                  <a:solidFill>
                    <a:srgbClr val="000000"/>
                  </a:solidFill>
                  <a:latin typeface="Helvetica Neue"/>
                  <a:ea typeface="Helvetica Neue"/>
                  <a:cs typeface="Helvetica Neue"/>
                  <a:sym typeface="Helvetica Neue"/>
                </a:rPr>
                <a:t>📬 Midnight</a:t>
              </a:r>
              <a:r>
                <a:rPr lang="en" sz="2400" kern="0">
                  <a:solidFill>
                    <a:srgbClr val="000000"/>
                  </a:solidFill>
                  <a:latin typeface="Helvetica Neue Light"/>
                  <a:ea typeface="Helvetica Neue Light"/>
                  <a:cs typeface="Helvetica Neue Light"/>
                  <a:sym typeface="Helvetica Neue Light"/>
                </a:rPr>
                <a:t> before the </a:t>
              </a:r>
              <a:br>
                <a:rPr lang="en" sz="2400" kern="0">
                  <a:solidFill>
                    <a:srgbClr val="000000"/>
                  </a:solidFill>
                  <a:latin typeface="Helvetica Neue Light"/>
                  <a:ea typeface="Helvetica Neue Light"/>
                  <a:cs typeface="Helvetica Neue Light"/>
                  <a:sym typeface="Helvetica Neue Light"/>
                </a:rPr>
              </a:br>
              <a:r>
                <a:rPr lang="en" sz="2400" b="1" kern="0">
                  <a:solidFill>
                    <a:srgbClr val="000000"/>
                  </a:solidFill>
                  <a:latin typeface="Helvetica Neue"/>
                  <a:ea typeface="Helvetica Neue"/>
                  <a:cs typeface="Helvetica Neue"/>
                  <a:sym typeface="Helvetica Neue"/>
                </a:rPr>
                <a:t>first session of next week</a:t>
              </a:r>
              <a:endParaRPr sz="2400" b="1" kern="0">
                <a:solidFill>
                  <a:srgbClr val="000000"/>
                </a:solidFill>
                <a:latin typeface="Helvetica Neue"/>
                <a:ea typeface="Helvetica Neue"/>
                <a:cs typeface="Helvetica Neue"/>
                <a:sym typeface="Helvetica Neue"/>
              </a:endParaRPr>
            </a:p>
          </p:txBody>
        </p:sp>
      </p:grpSp>
      <p:sp>
        <p:nvSpPr>
          <p:cNvPr id="142" name="Google Shape;142;p30"/>
          <p:cNvSpPr/>
          <p:nvPr/>
        </p:nvSpPr>
        <p:spPr>
          <a:xfrm>
            <a:off x="0" y="0"/>
            <a:ext cx="1333200" cy="6858000"/>
          </a:xfrm>
          <a:prstGeom prst="rect">
            <a:avLst/>
          </a:prstGeom>
          <a:solidFill>
            <a:srgbClr val="3FBA8A"/>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 name="Google Shape;143;p30"/>
          <p:cNvSpPr txBox="1"/>
          <p:nvPr/>
        </p:nvSpPr>
        <p:spPr>
          <a:xfrm flipH="1">
            <a:off x="333200" y="0"/>
            <a:ext cx="666800" cy="68580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3200" b="1" kern="0">
                <a:solidFill>
                  <a:srgbClr val="FFFFFF"/>
                </a:solidFill>
                <a:latin typeface="Helvetica Neue"/>
                <a:ea typeface="Helvetica Neue"/>
                <a:cs typeface="Helvetica Neue"/>
                <a:sym typeface="Helvetica Neue"/>
              </a:rPr>
              <a:t>S</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U</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B</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M</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I</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S</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S</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I</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O</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N</a:t>
            </a:r>
            <a:endParaRPr sz="3200" b="1" kern="0">
              <a:solidFill>
                <a:srgbClr val="FFFFFF"/>
              </a:solidFill>
              <a:latin typeface="Helvetica Neue"/>
              <a:ea typeface="Helvetica Neue"/>
              <a:cs typeface="Helvetica Neue"/>
              <a:sym typeface="Helvetica Neue"/>
            </a:endParaRPr>
          </a:p>
          <a:p>
            <a:pPr algn="ctr" defTabSz="1219170">
              <a:buClr>
                <a:srgbClr val="000000"/>
              </a:buClr>
            </a:pPr>
            <a:r>
              <a:rPr lang="en" sz="3200" b="1" kern="0">
                <a:solidFill>
                  <a:srgbClr val="FFFFFF"/>
                </a:solidFill>
                <a:latin typeface="Helvetica Neue"/>
                <a:ea typeface="Helvetica Neue"/>
                <a:cs typeface="Helvetica Neue"/>
                <a:sym typeface="Helvetica Neue"/>
              </a:rPr>
              <a:t>S</a:t>
            </a:r>
            <a:endParaRPr sz="3200" b="1" kern="0">
              <a:solidFill>
                <a:srgbClr val="FFFFFF"/>
              </a:solidFill>
              <a:latin typeface="Helvetica Neue"/>
              <a:ea typeface="Helvetica Neue"/>
              <a:cs typeface="Helvetica Neue"/>
              <a:sym typeface="Helvetica Neu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A76969-BC1A-4072-BD32-23FE33D1B1FC}"/>
              </a:ext>
            </a:extLst>
          </p:cNvPr>
          <p:cNvSpPr txBox="1"/>
          <p:nvPr/>
        </p:nvSpPr>
        <p:spPr>
          <a:xfrm>
            <a:off x="0" y="2657475"/>
            <a:ext cx="12192000" cy="1107996"/>
          </a:xfrm>
          <a:prstGeom prst="rect">
            <a:avLst/>
          </a:prstGeom>
          <a:solidFill>
            <a:schemeClr val="tx2"/>
          </a:solidFill>
        </p:spPr>
        <p:txBody>
          <a:bodyPr wrap="square" rtlCol="0">
            <a:spAutoFit/>
          </a:bodyPr>
          <a:lstStyle/>
          <a:p>
            <a:r>
              <a:rPr lang="en-IN" dirty="0"/>
              <a:t> </a:t>
            </a:r>
          </a:p>
          <a:p>
            <a:r>
              <a:rPr lang="en-IN" dirty="0"/>
              <a:t>				          </a:t>
            </a:r>
            <a:r>
              <a:rPr lang="en-IN" sz="2400" b="1" dirty="0"/>
              <a:t>GETTING ASSISTANCE</a:t>
            </a:r>
          </a:p>
          <a:p>
            <a:endParaRPr lang="en-IN" sz="2400" b="1" dirty="0"/>
          </a:p>
        </p:txBody>
      </p:sp>
    </p:spTree>
    <p:extLst>
      <p:ext uri="{BB962C8B-B14F-4D97-AF65-F5344CB8AC3E}">
        <p14:creationId xmlns:p14="http://schemas.microsoft.com/office/powerpoint/2010/main" val="2633279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2"/>
          <p:cNvSpPr/>
          <p:nvPr/>
        </p:nvSpPr>
        <p:spPr>
          <a:xfrm>
            <a:off x="0" y="0"/>
            <a:ext cx="1333200" cy="6858000"/>
          </a:xfrm>
          <a:prstGeom prst="rect">
            <a:avLst/>
          </a:prstGeom>
          <a:solidFill>
            <a:srgbClr val="3FBA8A"/>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6" name="Google Shape;156;p32"/>
          <p:cNvSpPr txBox="1"/>
          <p:nvPr/>
        </p:nvSpPr>
        <p:spPr>
          <a:xfrm flipH="1">
            <a:off x="416600" y="0"/>
            <a:ext cx="500000" cy="68580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3200" b="1" kern="0">
                <a:solidFill>
                  <a:srgbClr val="FFFFFF"/>
                </a:solidFill>
                <a:latin typeface="Helvetica Neue"/>
                <a:ea typeface="Helvetica Neue"/>
                <a:cs typeface="Helvetica Neue"/>
                <a:sym typeface="Helvetica Neue"/>
              </a:rPr>
              <a:t>DISCUSSIONS</a:t>
            </a:r>
            <a:endParaRPr sz="3200" b="1" kern="0">
              <a:solidFill>
                <a:srgbClr val="FFFFFF"/>
              </a:solidFill>
              <a:latin typeface="Helvetica Neue"/>
              <a:ea typeface="Helvetica Neue"/>
              <a:cs typeface="Helvetica Neue"/>
              <a:sym typeface="Helvetica Neue"/>
            </a:endParaRPr>
          </a:p>
        </p:txBody>
      </p:sp>
      <p:pic>
        <p:nvPicPr>
          <p:cNvPr id="157" name="Google Shape;157;p32"/>
          <p:cNvPicPr preferRelativeResize="0"/>
          <p:nvPr/>
        </p:nvPicPr>
        <p:blipFill>
          <a:blip r:embed="rId3">
            <a:alphaModFix/>
          </a:blip>
          <a:stretch>
            <a:fillRect/>
          </a:stretch>
        </p:blipFill>
        <p:spPr>
          <a:xfrm>
            <a:off x="1623801" y="0"/>
            <a:ext cx="9903684"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4"/>
          <p:cNvSpPr txBox="1"/>
          <p:nvPr/>
        </p:nvSpPr>
        <p:spPr>
          <a:xfrm>
            <a:off x="415733" y="1704200"/>
            <a:ext cx="11776400" cy="4098800"/>
          </a:xfrm>
          <a:prstGeom prst="rect">
            <a:avLst/>
          </a:prstGeom>
          <a:noFill/>
          <a:ln>
            <a:noFill/>
          </a:ln>
        </p:spPr>
        <p:txBody>
          <a:bodyPr spcFirstLastPara="1" wrap="square" lIns="121900" tIns="121900" rIns="121900" bIns="121900" anchor="ctr" anchorCtr="0">
            <a:noAutofit/>
          </a:bodyPr>
          <a:lstStyle/>
          <a:p>
            <a:pPr marL="609585" indent="-474121" defTabSz="1219170">
              <a:lnSpc>
                <a:spcPct val="150000"/>
              </a:lnSpc>
              <a:buClr>
                <a:srgbClr val="000000"/>
              </a:buClr>
              <a:buSzPts val="2000"/>
              <a:buFont typeface="Helvetica Neue"/>
              <a:buChar char="●"/>
            </a:pPr>
            <a:r>
              <a:rPr lang="en" sz="2667" b="1" kern="0">
                <a:solidFill>
                  <a:srgbClr val="000000"/>
                </a:solidFill>
                <a:latin typeface="Helvetica Neue"/>
                <a:ea typeface="Helvetica Neue"/>
                <a:cs typeface="Helvetica Neue"/>
                <a:sym typeface="Helvetica Neue"/>
              </a:rPr>
              <a:t>3x 48 hr extensions </a:t>
            </a:r>
            <a:r>
              <a:rPr lang="en" sz="2667" kern="0">
                <a:solidFill>
                  <a:srgbClr val="000000"/>
                </a:solidFill>
                <a:latin typeface="Helvetica Neue"/>
                <a:ea typeface="Helvetica Neue"/>
                <a:cs typeface="Helvetica Neue"/>
                <a:sym typeface="Helvetica Neue"/>
              </a:rPr>
              <a:t>no questions asked</a:t>
            </a:r>
            <a:endParaRPr sz="2667" kern="0">
              <a:solidFill>
                <a:srgbClr val="000000"/>
              </a:solidFill>
              <a:latin typeface="Helvetica Neue"/>
              <a:ea typeface="Helvetica Neue"/>
              <a:cs typeface="Helvetica Neue"/>
              <a:sym typeface="Helvetica Neue"/>
            </a:endParaRPr>
          </a:p>
          <a:p>
            <a:pPr marL="1219170" lvl="1" indent="-474121" defTabSz="1219170">
              <a:lnSpc>
                <a:spcPct val="150000"/>
              </a:lnSpc>
              <a:buClr>
                <a:srgbClr val="000000"/>
              </a:buClr>
              <a:buSzPts val="2000"/>
              <a:buFont typeface="Helvetica Neue"/>
              <a:buChar char="○"/>
            </a:pPr>
            <a:r>
              <a:rPr lang="en" sz="2667" kern="0">
                <a:solidFill>
                  <a:srgbClr val="000000"/>
                </a:solidFill>
                <a:latin typeface="Helvetica Neue"/>
                <a:ea typeface="Helvetica Neue"/>
                <a:cs typeface="Helvetica Neue"/>
                <a:sym typeface="Helvetica Neue"/>
              </a:rPr>
              <a:t>Only one extension can be applied per assignment / milestone</a:t>
            </a:r>
            <a:endParaRPr sz="2667" kern="0">
              <a:solidFill>
                <a:srgbClr val="000000"/>
              </a:solidFill>
              <a:latin typeface="Helvetica Neue"/>
              <a:ea typeface="Helvetica Neue"/>
              <a:cs typeface="Helvetica Neue"/>
              <a:sym typeface="Helvetica Neue"/>
            </a:endParaRPr>
          </a:p>
          <a:p>
            <a:pPr marL="1219170" lvl="1" indent="-474121" defTabSz="1219170">
              <a:lnSpc>
                <a:spcPct val="150000"/>
              </a:lnSpc>
              <a:buClr>
                <a:srgbClr val="000000"/>
              </a:buClr>
              <a:buSzPts val="2000"/>
              <a:buFont typeface="Helvetica Neue"/>
              <a:buChar char="○"/>
            </a:pPr>
            <a:r>
              <a:rPr lang="en" sz="2667" kern="0">
                <a:solidFill>
                  <a:srgbClr val="000000"/>
                </a:solidFill>
                <a:latin typeface="Helvetica Neue"/>
                <a:ea typeface="Helvetica Neue"/>
                <a:cs typeface="Helvetica Neue"/>
                <a:sym typeface="Helvetica Neue"/>
              </a:rPr>
              <a:t>After 3 extensions have been used you’ll receive a grade for whatever state your project is in at the deadline.</a:t>
            </a:r>
            <a:endParaRPr sz="2667" kern="0">
              <a:solidFill>
                <a:srgbClr val="000000"/>
              </a:solidFill>
              <a:latin typeface="Helvetica Neue"/>
              <a:ea typeface="Helvetica Neue"/>
              <a:cs typeface="Helvetica Neue"/>
              <a:sym typeface="Helvetica Neue"/>
            </a:endParaRPr>
          </a:p>
          <a:p>
            <a:pPr marL="1219170" lvl="1" indent="-474121" defTabSz="1219170">
              <a:lnSpc>
                <a:spcPct val="150000"/>
              </a:lnSpc>
              <a:buClr>
                <a:srgbClr val="000000"/>
              </a:buClr>
              <a:buSzPts val="2000"/>
              <a:buFont typeface="Helvetica Neue"/>
              <a:buChar char="○"/>
            </a:pPr>
            <a:r>
              <a:rPr lang="en" sz="2667" kern="0">
                <a:solidFill>
                  <a:srgbClr val="000000"/>
                </a:solidFill>
                <a:latin typeface="Helvetica Neue"/>
                <a:ea typeface="Helvetica Neue"/>
                <a:cs typeface="Helvetica Neue"/>
                <a:sym typeface="Helvetica Neue"/>
              </a:rPr>
              <a:t> I.e. no submission = 0pts, 70% of required features = 70%</a:t>
            </a:r>
            <a:endParaRPr sz="2667" kern="0">
              <a:solidFill>
                <a:srgbClr val="000000"/>
              </a:solidFill>
              <a:latin typeface="Helvetica Neue"/>
              <a:ea typeface="Helvetica Neue"/>
              <a:cs typeface="Helvetica Neue"/>
              <a:sym typeface="Helvetica Neue"/>
            </a:endParaRPr>
          </a:p>
        </p:txBody>
      </p:sp>
      <p:sp>
        <p:nvSpPr>
          <p:cNvPr id="170" name="Google Shape;170;p34"/>
          <p:cNvSpPr/>
          <p:nvPr/>
        </p:nvSpPr>
        <p:spPr>
          <a:xfrm>
            <a:off x="133" y="-14433"/>
            <a:ext cx="12192000" cy="1227200"/>
          </a:xfrm>
          <a:prstGeom prst="rect">
            <a:avLst/>
          </a:prstGeom>
          <a:solidFill>
            <a:srgbClr val="3FBA8A"/>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1" name="Google Shape;171;p34"/>
          <p:cNvSpPr txBox="1">
            <a:spLocks noGrp="1"/>
          </p:cNvSpPr>
          <p:nvPr>
            <p:ph type="title" idx="4294967295"/>
          </p:nvPr>
        </p:nvSpPr>
        <p:spPr>
          <a:xfrm>
            <a:off x="415733" y="217367"/>
            <a:ext cx="11360800" cy="763600"/>
          </a:xfrm>
          <a:prstGeom prst="rect">
            <a:avLst/>
          </a:prstGeom>
        </p:spPr>
        <p:txBody>
          <a:bodyPr spcFirstLastPara="1" wrap="square" lIns="121900" tIns="121900" rIns="121900" bIns="121900" anchor="t" anchorCtr="0">
            <a:noAutofit/>
          </a:bodyPr>
          <a:lstStyle/>
          <a:p>
            <a:pPr algn="ctr"/>
            <a:r>
              <a:rPr lang="en">
                <a:solidFill>
                  <a:srgbClr val="FFFFFF"/>
                </a:solidFill>
              </a:rPr>
              <a:t>Coursework Policies</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0857A2-4CF4-466A-A44B-4882C875A2D1}"/>
              </a:ext>
            </a:extLst>
          </p:cNvPr>
          <p:cNvSpPr txBox="1"/>
          <p:nvPr/>
        </p:nvSpPr>
        <p:spPr>
          <a:xfrm>
            <a:off x="0" y="2200275"/>
            <a:ext cx="12192000" cy="2031325"/>
          </a:xfrm>
          <a:prstGeom prst="rect">
            <a:avLst/>
          </a:prstGeom>
          <a:solidFill>
            <a:schemeClr val="tx2"/>
          </a:solidFill>
        </p:spPr>
        <p:txBody>
          <a:bodyPr wrap="square" rtlCol="0">
            <a:spAutoFit/>
          </a:bodyPr>
          <a:lstStyle/>
          <a:p>
            <a:endParaRPr lang="en-IN" dirty="0"/>
          </a:p>
          <a:p>
            <a:endParaRPr lang="en-IN" dirty="0"/>
          </a:p>
          <a:p>
            <a:endParaRPr lang="en-IN" dirty="0"/>
          </a:p>
          <a:p>
            <a:r>
              <a:rPr lang="en-IN" dirty="0"/>
              <a:t>                                                  </a:t>
            </a:r>
            <a:r>
              <a:rPr lang="en-IN" sz="2400" dirty="0"/>
              <a:t>TOPIC INTRODUCTION: WHAT IS IDOR</a:t>
            </a:r>
          </a:p>
          <a:p>
            <a:endParaRPr lang="en-IN" sz="2400" dirty="0"/>
          </a:p>
          <a:p>
            <a:endParaRPr lang="en-IN" sz="2400" dirty="0"/>
          </a:p>
        </p:txBody>
      </p:sp>
    </p:spTree>
    <p:extLst>
      <p:ext uri="{BB962C8B-B14F-4D97-AF65-F5344CB8AC3E}">
        <p14:creationId xmlns:p14="http://schemas.microsoft.com/office/powerpoint/2010/main" val="8394778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1038</Words>
  <Application>Microsoft Office PowerPoint</Application>
  <PresentationFormat>Widescreen</PresentationFormat>
  <Paragraphs>110</Paragraphs>
  <Slides>21</Slides>
  <Notes>11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Arial</vt:lpstr>
      <vt:lpstr>Calibri</vt:lpstr>
      <vt:lpstr>Calibri Light</vt:lpstr>
      <vt:lpstr>Helvetica Neue</vt:lpstr>
      <vt:lpstr>Helvetica Neue Light</vt:lpstr>
      <vt:lpstr>Menlo</vt:lpstr>
      <vt:lpstr>Wingdings</vt:lpstr>
      <vt:lpstr>Office Theme</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Coursework Policies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Hands On + Demo</vt:lpstr>
      <vt:lpstr>PowerPoint Presentation</vt:lpstr>
      <vt:lpstr>Next Week </vt:lpstr>
      <vt:lpstr>Questions??</vt:lpstr>
      <vt:lpstr>See You Next Session! 🚀</vt:lpstr>
      <vt:lpstr>Reference and Resources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Abishek Akash</dc:creator>
  <cp:lastModifiedBy>Abishek Akash</cp:lastModifiedBy>
  <cp:revision>8</cp:revision>
  <dcterms:created xsi:type="dcterms:W3CDTF">2021-04-06T14:34:09Z</dcterms:created>
  <dcterms:modified xsi:type="dcterms:W3CDTF">2021-04-06T15:50:21Z</dcterms:modified>
</cp:coreProperties>
</file>

<file path=docProps/thumbnail.jpeg>
</file>